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24"/>
  </p:notesMasterIdLst>
  <p:sldIdLst>
    <p:sldId id="256" r:id="rId2"/>
    <p:sldId id="257" r:id="rId3"/>
    <p:sldId id="258" r:id="rId4"/>
    <p:sldId id="269" r:id="rId5"/>
    <p:sldId id="270" r:id="rId6"/>
    <p:sldId id="259" r:id="rId7"/>
    <p:sldId id="271" r:id="rId8"/>
    <p:sldId id="260" r:id="rId9"/>
    <p:sldId id="261" r:id="rId10"/>
    <p:sldId id="272" r:id="rId11"/>
    <p:sldId id="273" r:id="rId12"/>
    <p:sldId id="274" r:id="rId13"/>
    <p:sldId id="262" r:id="rId14"/>
    <p:sldId id="275" r:id="rId15"/>
    <p:sldId id="264" r:id="rId16"/>
    <p:sldId id="265" r:id="rId17"/>
    <p:sldId id="276" r:id="rId18"/>
    <p:sldId id="277" r:id="rId19"/>
    <p:sldId id="266" r:id="rId20"/>
    <p:sldId id="278" r:id="rId21"/>
    <p:sldId id="267" r:id="rId22"/>
    <p:sldId id="268" r:id="rId23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377A4A-FDC1-3B4A-B13C-BA6F24245D18}">
          <p14:sldIdLst>
            <p14:sldId id="256"/>
            <p14:sldId id="257"/>
          </p14:sldIdLst>
        </p14:section>
        <p14:section name="1" id="{2F0C1087-E3E3-C84C-9F00-1A7E3A11E855}">
          <p14:sldIdLst>
            <p14:sldId id="258"/>
            <p14:sldId id="269"/>
            <p14:sldId id="270"/>
            <p14:sldId id="259"/>
            <p14:sldId id="271"/>
            <p14:sldId id="260"/>
          </p14:sldIdLst>
        </p14:section>
        <p14:section name="2" id="{75876E65-6ACB-1840-AE1D-07F1ECBC3853}">
          <p14:sldIdLst>
            <p14:sldId id="261"/>
            <p14:sldId id="272"/>
            <p14:sldId id="273"/>
            <p14:sldId id="274"/>
            <p14:sldId id="262"/>
            <p14:sldId id="275"/>
            <p14:sldId id="264"/>
          </p14:sldIdLst>
        </p14:section>
        <p14:section name="3" id="{763B1059-EF4A-4C4F-B57B-69EFE4C21A6F}">
          <p14:sldIdLst>
            <p14:sldId id="265"/>
            <p14:sldId id="276"/>
            <p14:sldId id="277"/>
            <p14:sldId id="266"/>
            <p14:sldId id="278"/>
          </p14:sldIdLst>
        </p14:section>
        <p14:section name="4" id="{93603599-8CBB-2E45-9938-24B5E62FF0FA}">
          <p14:sldIdLst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73"/>
    <p:restoredTop sz="88037"/>
  </p:normalViewPr>
  <p:slideViewPr>
    <p:cSldViewPr snapToGrid="0">
      <p:cViewPr varScale="1">
        <p:scale>
          <a:sx n="113" d="100"/>
          <a:sy n="113" d="100"/>
        </p:scale>
        <p:origin x="184" y="17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60" d="100"/>
          <a:sy n="160" d="100"/>
        </p:scale>
        <p:origin x="337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8T12:04:33.60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532 346,'0'26,"0"2,0-17,-18 8,9-12,-15 2,14-9,0 0,0-4,0-7,4 0,-3 1,8 1,-8 3,3-4,-4-5,4 4,11-26,15 3,7-8,-2 12,-10 16,7-5,-13 6,14-2,-4 2,-11 6,10-3,-3-8,-3 14,11-14,-11 17,2-3,-4 4,0 9,-4-3,7 36,-11-26,16 48,-11-47,7 42,-8-43,3 38,-8-38,4 39,-5-40,-5 35,4-35,-17 35,14-34,-23 25,24-28,-33 10,26-16,-28 6,26-12,-7 4,8-5,-21-9,16 2,-31-17,34 16,-34-33,36 30,-39-44,45 39,-32-40,30 41,-13-45,15 43,5-61,5 57,14-48,-11 55,28-33,-26 37,40-35,-34 39,43-30,-47 28,55-11,-53 13,54 2,-56 8,42 6,-44-3,26 24,-23-25,24 47,-27-40,25 41,-31-39,23 44,-20-46,12 59,-9-63,-4 58,-2-55,-13 56,7-50,-16 41,11-44,-17 31,12-36,-25 30,22-36,-45 23,42-25,-60 7,59-9,-44-13,-2-5,35 5,-55-23,2-1,53 22,-37-28,2 0,43 27,-17-27,0-1,24 25,-14-64,25 64,8-59,2 64,22-53,-14 59,54-42,-47 45,32-7,2 2,-31 9,42-2,-1 1,-39 2,41 3,1 3,-42 1,31 4,-2 1,-35-4,49 19,-55-19,18 19,-20-19,11 24,-11-23,30 41,-27-33,40 51,-39-55,29 54,-36-55,14 25,-22-27,8 14,-8-11,3 28,-4-26,-9 26,7-27,-25 22,18-22,-24 9,25-13,-42 5,37-8,-83-3,68-10,-34-5,-1-1,34 3,-33-14,1 0,37 17,-23-20,2 2,28 18,-29-39,34 39,-3-34,10 17,5-9,27-24,-20 33,60-41,-53 52,33-13,1 0,-25 15,33-11,1 0,-34 12,29-1,0 2,-32 8,30 0,-40 0,14 0,-11 0,15 0,-21 5,11 5,-16 1,20 17,-19-15,24 33,-23-30,14 43,-17-42,3 69,-4-64,-4 60,-2-67,-13 44,6-42,-29 38,31-41,-48 23,47-29,-39 14,37-19,-23 1,23-5,-23-22,28 14,-36-46,38 37,-47-65,42 67,-34-70,33 72,-20-78,25 71,-6-57,19 62,5-44,-4 43,17-34,-20 37,24-14,-19 21,15-6,-12 12,26-4,-21 5,39 9,-40-7,18 7,-28-4,0 0,-1 10,-3-4,4 3,-5 1,0-4,0 21,0-17,0 35,0-34,0 21,0-26,-5 8,4-8,-17 21,15-17,-20 22,21-29,-7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C5ECE-8D41-F44E-9BEC-57A9A35FF96F}" type="datetimeFigureOut">
              <a:rPr lang="en-KR" smtClean="0"/>
              <a:t>2023/08/14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B2F57-2C9C-0140-B65C-6AD4CCD79DC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9541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6858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57873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94583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54213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39463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46D87-118F-32F3-2DF1-516742301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0491F-5100-86C0-C445-6CFE6A5B1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45F92-9D33-66D7-5AE0-7D14F9B3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989D5E2E-AA19-5A4D-90BB-92C8BD4F546E}" type="datetime4">
              <a:rPr lang="en-US" smtClean="0"/>
              <a:t>August 14,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BB371-1DB0-777D-C3F2-B966D209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CC110-F672-77F5-0BC6-4A5C4B20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253088D-31C3-1E4B-B81E-E383EAC32679}" type="slidenum">
              <a:rPr lang="en-KR" smtClean="0"/>
              <a:pPr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999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92361-561D-64AB-DA80-0240EFC89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1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>
              <a:defRPr sz="20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2D4C-2F93-4245-9A01-2DF9615A5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2323"/>
            <a:ext cx="5257800" cy="5174640"/>
          </a:xfrm>
        </p:spPr>
        <p:txBody>
          <a:bodyPr>
            <a:normAutofit/>
          </a:bodyPr>
          <a:lstStyle>
            <a:lvl1pPr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sz="14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sz="12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 sz="11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 sz="11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F1F5A-5292-1C89-15F8-FBD9B514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F0388052-40EC-9343-8671-69B838C6D0DC}" type="datetime4">
              <a:rPr lang="en-US" smtClean="0"/>
              <a:t>August 14,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6021D-1529-AB02-FE82-0CC4962B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9F1B8-DC8D-7537-B97D-0CB33FAB9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253088D-31C3-1E4B-B81E-E383EAC32679}" type="slidenum">
              <a:rPr lang="en-KR" smtClean="0"/>
              <a:pPr/>
              <a:t>‹#›</a:t>
            </a:fld>
            <a:r>
              <a:rPr lang="en-KR" dirty="0"/>
              <a:t> / </a:t>
            </a:r>
            <a:r>
              <a:rPr lang="en-US" altLang="ko-KR" dirty="0"/>
              <a:t>22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3311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8C8D9-2EA8-6901-4DE5-3647E8E19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7D1C7-8CB2-5A0C-0FB8-1C21FA96D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D956-A804-19E3-CA29-C3415780B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62034E11-7C8D-BE4C-B435-BE06DEEF83CB}" type="datetime4">
              <a:rPr lang="en-US" smtClean="0"/>
              <a:t>August 14,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F030D-DB97-15D9-674C-8EF0C1541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15D43-008F-2EC3-6FE2-20D1DB1AE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253088D-31C3-1E4B-B81E-E383EAC32679}" type="slidenum">
              <a:rPr lang="en-KR" smtClean="0"/>
              <a:pPr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2741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ho264@inu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678E-436D-A883-7245-EC5E42048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06211"/>
            <a:ext cx="9144000" cy="2387600"/>
          </a:xfrm>
        </p:spPr>
        <p:txBody>
          <a:bodyPr>
            <a:noAutofit/>
          </a:bodyPr>
          <a:lstStyle/>
          <a:p>
            <a:r>
              <a:rPr lang="en-KR" sz="2800" b="1" dirty="0"/>
              <a:t>Improving Deep Neural Networks:</a:t>
            </a:r>
            <a:br>
              <a:rPr lang="en-KR" sz="2800" b="1" dirty="0"/>
            </a:br>
            <a:r>
              <a:rPr lang="en-KR" sz="2800" b="1" dirty="0"/>
              <a:t>Hyperparameter Tuning, Batch Normalization and Programming Frameworks</a:t>
            </a:r>
            <a:br>
              <a:rPr lang="en-KR" sz="2800" b="1" dirty="0"/>
            </a:br>
            <a:r>
              <a:rPr lang="ko-KR" altLang="en-US" sz="2800" b="1" dirty="0"/>
              <a:t> </a:t>
            </a:r>
            <a:r>
              <a:rPr lang="en-US" altLang="ko-KR" sz="2800" b="1" dirty="0"/>
              <a:t>(Andrew Ng)</a:t>
            </a:r>
            <a:br>
              <a:rPr lang="en-KR" sz="2800" b="1" dirty="0"/>
            </a:br>
            <a:br>
              <a:rPr lang="en-KR" sz="2800" b="1" dirty="0"/>
            </a:br>
            <a:r>
              <a:rPr lang="en-KR" sz="2800" b="1" dirty="0"/>
              <a:t>&lt;Week 3 Summary&gt;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48272-3578-B394-80BC-13DEB9DCC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8689"/>
            <a:ext cx="9144000" cy="1099595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JIHO LEE (Undergraduate Student, Junior)</a:t>
            </a:r>
          </a:p>
          <a:p>
            <a:r>
              <a:rPr lang="en-US" altLang="ko-KR" sz="1600" dirty="0">
                <a:hlinkClick r:id="rId3"/>
              </a:rPr>
              <a:t>jiho264@inu.ac.kr</a:t>
            </a:r>
            <a:endParaRPr lang="en-US" altLang="ko-KR" sz="1600" dirty="0"/>
          </a:p>
          <a:p>
            <a:r>
              <a:rPr lang="en-US" altLang="ko-KR" sz="1600" dirty="0"/>
              <a:t>Department of Embedded Systems Engineering, INU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E2059-03D6-C079-57A8-56A41737C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F5A20-CCB3-0E45-8DAC-FA6E979C9226}" type="datetime4">
              <a:rPr lang="en-US" smtClean="0"/>
              <a:t>August 14, 2023</a:t>
            </a:fld>
            <a:endParaRPr lang="en-KR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9F44F00-4E3A-1C63-F910-A8EA38850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C68C38-FB3E-7085-8A2D-C8382C09E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888" y="1377970"/>
            <a:ext cx="2840224" cy="6265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6D6F7-850C-4CB2-CFA9-62CD9B2A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8313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9029-F921-A5DF-F313-25888268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2. Batch Normalization - Normalizing Activations in a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CFA5E-CBBC-90AE-9641-546AEDD96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D2FE1-B658-2147-9BF9-6F65C2EE455D}" type="datetime4">
              <a:rPr lang="en-US" smtClean="0"/>
              <a:t>August 14,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EA651-EFA0-CCC1-3706-524DBECAC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B2D4EB0-59ED-EEE1-1F47-C4FB2D729C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002323"/>
                <a:ext cx="6488875" cy="51746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오른쪽의 </a:t>
                </a:r>
                <a:r>
                  <a:rPr lang="en-US" altLang="ko-KR" sz="1200" dirty="0"/>
                  <a:t>Neural Network</a:t>
                </a:r>
                <a:r>
                  <a:rPr lang="ko-KR" altLang="en-US" sz="1200" dirty="0"/>
                  <a:t>는 </a:t>
                </a:r>
                <a:r>
                  <a:rPr lang="en-US" altLang="ko-KR" sz="1200" dirty="0"/>
                  <a:t>3</a:t>
                </a:r>
                <a:r>
                  <a:rPr lang="ko-KR" altLang="en-US" sz="1200" dirty="0"/>
                  <a:t>개의 </a:t>
                </a:r>
                <a:r>
                  <a:rPr lang="en-US" altLang="ko-KR" sz="1200" dirty="0"/>
                  <a:t>layers</a:t>
                </a:r>
                <a:r>
                  <a:rPr lang="ko-KR" altLang="en-US" sz="1200" dirty="0" err="1"/>
                  <a:t>를</a:t>
                </a:r>
                <a:r>
                  <a:rPr lang="ko-KR" altLang="en-US" sz="1200" dirty="0"/>
                  <a:t> 가짐</a:t>
                </a:r>
                <a:r>
                  <a:rPr lang="en-US" altLang="ko-KR" sz="1200" dirty="0"/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100" dirty="0"/>
                  <a:t>우리는 기존에 </a:t>
                </a:r>
                <a:r>
                  <a:rPr lang="en-US" altLang="ko-KR" sz="1100" dirty="0"/>
                  <a:t>input X</a:t>
                </a:r>
                <a:r>
                  <a:rPr lang="ko-KR" altLang="en-US" sz="1100" dirty="0" err="1"/>
                  <a:t>를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normalization</a:t>
                </a:r>
                <a:r>
                  <a:rPr lang="ko-KR" altLang="en-US" sz="1100" dirty="0"/>
                  <a:t> </a:t>
                </a:r>
                <a:r>
                  <a:rPr lang="ko-KR" altLang="en-US" sz="1100" dirty="0" err="1"/>
                  <a:t>했었음</a:t>
                </a:r>
                <a:r>
                  <a:rPr lang="en-US" altLang="ko-KR" sz="1100" dirty="0"/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100" dirty="0"/>
                  <a:t>각 </a:t>
                </a:r>
                <a:r>
                  <a:rPr lang="en-US" altLang="ko-KR" sz="1100" dirty="0"/>
                  <a:t>Layer</a:t>
                </a:r>
                <a:r>
                  <a:rPr lang="ko-KR" altLang="en-US" sz="1100" dirty="0"/>
                  <a:t>의 관점에서 직전 </a:t>
                </a:r>
                <a:r>
                  <a:rPr lang="en-US" altLang="ko-KR" sz="1100" dirty="0"/>
                  <a:t>layer</a:t>
                </a:r>
                <a:r>
                  <a:rPr lang="ko-KR" altLang="en-US" sz="1100" dirty="0"/>
                  <a:t>의 </a:t>
                </a:r>
                <a:r>
                  <a:rPr lang="en-US" altLang="ko-KR" sz="1100" dirty="0"/>
                  <a:t>output</a:t>
                </a:r>
                <a:r>
                  <a:rPr lang="ko-KR" altLang="en-US" sz="1100" dirty="0"/>
                  <a:t>은 </a:t>
                </a:r>
                <a:r>
                  <a:rPr lang="en-US" altLang="ko-KR" sz="1100" dirty="0"/>
                  <a:t>input X</a:t>
                </a:r>
                <a:r>
                  <a:rPr lang="ko-KR" altLang="en-US" sz="1100" dirty="0"/>
                  <a:t>와 딱히 다를 바가 없음</a:t>
                </a:r>
                <a:r>
                  <a:rPr lang="en-US" altLang="ko-KR" sz="1100" dirty="0"/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100" dirty="0"/>
                  <a:t>그러므로</a:t>
                </a:r>
                <a:r>
                  <a:rPr lang="en-US" altLang="ko-KR" sz="1100" dirty="0"/>
                  <a:t>,</a:t>
                </a:r>
                <a:r>
                  <a:rPr lang="ko-KR" altLang="en-US" sz="1100" dirty="0"/>
                  <a:t> 이번엔 </a:t>
                </a:r>
                <a:r>
                  <a:rPr lang="en-US" altLang="ko-KR" sz="1100" dirty="0"/>
                  <a:t>input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X</a:t>
                </a:r>
                <a:r>
                  <a:rPr lang="ko-KR" altLang="en-US" sz="1100" dirty="0"/>
                  <a:t>나 다름없는 직전 </a:t>
                </a:r>
                <a:r>
                  <a:rPr lang="en-US" altLang="ko-KR" sz="1100" dirty="0"/>
                  <a:t>layer</a:t>
                </a:r>
                <a:r>
                  <a:rPr lang="ko-KR" altLang="en-US" sz="1100" dirty="0"/>
                  <a:t>의 </a:t>
                </a:r>
                <a:r>
                  <a:rPr lang="en-US" altLang="ko-KR" sz="1100" dirty="0"/>
                  <a:t>output</a:t>
                </a:r>
                <a:r>
                  <a:rPr lang="ko-KR" altLang="en-US" sz="1100" dirty="0"/>
                  <a:t>을 </a:t>
                </a:r>
                <a:r>
                  <a:rPr lang="en-KR" sz="1100" dirty="0"/>
                  <a:t>Normalization</a:t>
                </a:r>
                <a:r>
                  <a:rPr lang="ko-KR" altLang="en-US" sz="1100" dirty="0"/>
                  <a:t> 해볼 것임</a:t>
                </a:r>
                <a:r>
                  <a:rPr lang="en-US" altLang="ko-KR" sz="1100" dirty="0"/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100" dirty="0"/>
                  <a:t>사실</a:t>
                </a:r>
                <a:r>
                  <a:rPr lang="en-US" altLang="ko-KR" sz="1100" dirty="0"/>
                  <a:t>,</a:t>
                </a:r>
                <a:r>
                  <a:rPr lang="ko-KR" altLang="en-US" sz="1100" dirty="0"/>
                  <a:t> 직전 </a:t>
                </a:r>
                <a:r>
                  <a:rPr lang="en-US" altLang="ko-KR" sz="1100" dirty="0"/>
                  <a:t>layer</a:t>
                </a:r>
                <a:r>
                  <a:rPr lang="ko-KR" altLang="en-US" sz="1100" dirty="0"/>
                  <a:t>의 </a:t>
                </a:r>
                <a:r>
                  <a:rPr lang="en-US" altLang="ko-KR" sz="1100" dirty="0"/>
                  <a:t>output</a:t>
                </a:r>
                <a:r>
                  <a:rPr lang="ko-KR" altLang="en-US" sz="1100" dirty="0"/>
                  <a:t>이 되는 것은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sz="1100" dirty="0"/>
                  <a:t>이지만</a:t>
                </a:r>
                <a:r>
                  <a:rPr lang="en-US" altLang="ko-KR" sz="1100" dirty="0"/>
                  <a:t>,</a:t>
                </a:r>
                <a:r>
                  <a:rPr lang="ko-KR" altLang="en-US" sz="1100" dirty="0"/>
                  <a:t> 우린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sz="1100" dirty="0"/>
                  <a:t>을 </a:t>
                </a:r>
                <a:r>
                  <a:rPr lang="en-KR" sz="1100" dirty="0"/>
                  <a:t>Normalization</a:t>
                </a:r>
                <a:r>
                  <a:rPr lang="ko-KR" altLang="en-US" sz="1100" dirty="0"/>
                  <a:t> 할 것임</a:t>
                </a:r>
                <a:r>
                  <a:rPr lang="en-US" altLang="ko-KR" sz="1100" dirty="0"/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100" dirty="0"/>
                  <a:t>그렇다면</a:t>
                </a:r>
                <a:r>
                  <a:rPr lang="en-US" altLang="ko-KR" sz="1100" dirty="0"/>
                  <a:t>,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input X</a:t>
                </a:r>
                <a:r>
                  <a:rPr lang="ko-KR" altLang="en-US" sz="1100" dirty="0"/>
                  <a:t>에 대해 </a:t>
                </a:r>
                <a:r>
                  <a:rPr lang="en-US" altLang="ko-KR" sz="1100" dirty="0"/>
                  <a:t>normalization</a:t>
                </a:r>
                <a:r>
                  <a:rPr lang="ko-KR" altLang="en-US" sz="1100" dirty="0"/>
                  <a:t> 한 효과를 모든 </a:t>
                </a:r>
                <a:r>
                  <a:rPr lang="en-US" altLang="ko-KR" sz="1100" dirty="0"/>
                  <a:t>layer</a:t>
                </a:r>
                <a:r>
                  <a:rPr lang="ko-KR" altLang="en-US" sz="1100" dirty="0"/>
                  <a:t>에서 얻을 수 있을 것임</a:t>
                </a:r>
                <a:r>
                  <a:rPr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endParaRPr lang="en-US" altLang="ko-KR" sz="1200" dirty="0"/>
              </a:p>
              <a:p>
                <a:pPr lvl="1">
                  <a:lnSpc>
                    <a:spcPct val="150000"/>
                  </a:lnSpc>
                </a:pPr>
                <a:endParaRPr lang="en-US" altLang="ko-KR" sz="11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B2D4EB0-59ED-EEE1-1F47-C4FB2D729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002323"/>
                <a:ext cx="6488875" cy="51746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82BAF6F-FF5C-420B-AEBE-C9BBF34AC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496" y="1002323"/>
            <a:ext cx="3712304" cy="13014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1272A5-2947-01CE-BC2E-86B0AA73A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10</a:t>
            </a:fld>
            <a:r>
              <a:rPr lang="en-KR"/>
              <a:t> / </a:t>
            </a:r>
            <a:r>
              <a:rPr lang="en-US" altLang="ko-KR"/>
              <a:t>22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4487EA-EFA8-51BE-A094-5A7B89E817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13"/>
          <a:stretch/>
        </p:blipFill>
        <p:spPr>
          <a:xfrm>
            <a:off x="9238268" y="3252698"/>
            <a:ext cx="2115532" cy="13014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B26A6-1759-990E-998F-FAE5479EB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895"/>
          <a:stretch/>
        </p:blipFill>
        <p:spPr>
          <a:xfrm>
            <a:off x="7668848" y="3252698"/>
            <a:ext cx="969104" cy="13014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076562-2282-A76A-D010-F8706E256C3B}"/>
              </a:ext>
            </a:extLst>
          </p:cNvPr>
          <p:cNvSpPr txBox="1"/>
          <p:nvPr/>
        </p:nvSpPr>
        <p:spPr>
          <a:xfrm>
            <a:off x="7684088" y="4875473"/>
            <a:ext cx="362711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</a:rPr>
              <a:t>각 </a:t>
            </a:r>
            <a:r>
              <a:rPr lang="en-US" altLang="ko-KR" sz="1400" dirty="0">
                <a:solidFill>
                  <a:srgbClr val="00B050"/>
                </a:solidFill>
              </a:rPr>
              <a:t>Layer</a:t>
            </a:r>
            <a:r>
              <a:rPr lang="ko-KR" altLang="en-US" sz="1400" dirty="0">
                <a:solidFill>
                  <a:srgbClr val="00B050"/>
                </a:solidFill>
              </a:rPr>
              <a:t>는 </a:t>
            </a:r>
            <a:r>
              <a:rPr lang="en-US" altLang="ko-KR" sz="1400" dirty="0">
                <a:solidFill>
                  <a:srgbClr val="00B050"/>
                </a:solidFill>
              </a:rPr>
              <a:t>input</a:t>
            </a:r>
            <a:r>
              <a:rPr lang="ko-KR" altLang="en-US" sz="1400" dirty="0">
                <a:solidFill>
                  <a:srgbClr val="00B050"/>
                </a:solidFill>
              </a:rPr>
              <a:t>이 정말 최초 </a:t>
            </a:r>
            <a:r>
              <a:rPr lang="en-US" altLang="ko-KR" sz="1400" dirty="0">
                <a:solidFill>
                  <a:srgbClr val="00B050"/>
                </a:solidFill>
              </a:rPr>
              <a:t>input X</a:t>
            </a:r>
            <a:r>
              <a:rPr lang="ko-KR" altLang="en-US" sz="1400" dirty="0">
                <a:solidFill>
                  <a:srgbClr val="00B050"/>
                </a:solidFill>
              </a:rPr>
              <a:t>인지</a:t>
            </a:r>
            <a:r>
              <a:rPr lang="en-US" altLang="ko-KR" sz="1400" dirty="0">
                <a:solidFill>
                  <a:srgbClr val="00B050"/>
                </a:solidFill>
              </a:rPr>
              <a:t>,</a:t>
            </a:r>
            <a:r>
              <a:rPr lang="ko-KR" altLang="en-US" sz="1400" dirty="0">
                <a:solidFill>
                  <a:srgbClr val="00B050"/>
                </a:solidFill>
              </a:rPr>
              <a:t> </a:t>
            </a:r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ko-KR" altLang="en-US" sz="1400" dirty="0">
                <a:solidFill>
                  <a:srgbClr val="00B050"/>
                </a:solidFill>
              </a:rPr>
              <a:t>이전 </a:t>
            </a:r>
            <a:r>
              <a:rPr lang="en-US" altLang="ko-KR" sz="1400" dirty="0">
                <a:solidFill>
                  <a:srgbClr val="00B050"/>
                </a:solidFill>
              </a:rPr>
              <a:t>layer</a:t>
            </a:r>
            <a:r>
              <a:rPr lang="ko-KR" altLang="en-US" sz="1400" dirty="0">
                <a:solidFill>
                  <a:srgbClr val="00B050"/>
                </a:solidFill>
              </a:rPr>
              <a:t>의 </a:t>
            </a:r>
            <a:r>
              <a:rPr lang="en-US" altLang="ko-KR" sz="1400" dirty="0">
                <a:solidFill>
                  <a:srgbClr val="00B050"/>
                </a:solidFill>
              </a:rPr>
              <a:t>output</a:t>
            </a:r>
            <a:r>
              <a:rPr lang="ko-KR" altLang="en-US" sz="1400" dirty="0">
                <a:solidFill>
                  <a:srgbClr val="00B050"/>
                </a:solidFill>
              </a:rPr>
              <a:t>인지 구분할 수 없음</a:t>
            </a:r>
            <a:r>
              <a:rPr lang="en-US" altLang="ko-KR" sz="1400" dirty="0">
                <a:solidFill>
                  <a:srgbClr val="00B050"/>
                </a:solidFill>
              </a:rPr>
              <a:t>.</a:t>
            </a:r>
            <a:endParaRPr lang="en-KR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265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9029-F921-A5DF-F313-25888268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2. Batch Normalization - Normalizing Activations in a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CFA5E-CBBC-90AE-9641-546AEDD96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3EF8-553E-9641-98D0-040118623F4D}" type="datetime4">
              <a:rPr lang="en-US" smtClean="0"/>
              <a:t>August 14,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EA651-EFA0-CCC1-3706-524DBECAC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10312"/>
            <a:ext cx="4114800" cy="365125"/>
          </a:xfrm>
        </p:spPr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B2D4EB0-59ED-EEE1-1F47-C4FB2D729C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002323"/>
                <a:ext cx="6999515" cy="51746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latin typeface="Cambria Math" panose="02040503050406030204" pitchFamily="18" charset="0"/>
                  </a:rPr>
                  <a:t>Given some intermediate values in NN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b="0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0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dirty="0"/>
              </a:p>
              <a:p>
                <a:pPr marL="342900" indent="-342900">
                  <a:lnSpc>
                    <a:spcPct val="10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b="0" dirty="0"/>
              </a:p>
              <a:p>
                <a:pPr marL="342900" indent="-342900">
                  <a:lnSpc>
                    <a:spcPct val="10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rad>
                      </m:den>
                    </m:f>
                  </m:oMath>
                </a14:m>
                <a:endParaRPr lang="en-US" altLang="ko-KR" b="0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ko-KR" altLang="en-US" b="0" dirty="0"/>
                  <a:t>이 시점에서</a:t>
                </a:r>
                <a:r>
                  <a:rPr lang="en-US" altLang="ko-KR" b="0" dirty="0"/>
                  <a:t>,</a:t>
                </a:r>
                <a:r>
                  <a:rPr lang="ko-KR" altLang="en-US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ko-KR" altLang="en-US" b="0" dirty="0"/>
                  <a:t>는 평균 </a:t>
                </a:r>
                <a:r>
                  <a:rPr lang="en-US" altLang="ko-KR" b="0" dirty="0"/>
                  <a:t>0</a:t>
                </a:r>
                <a:r>
                  <a:rPr lang="ko-KR" altLang="en-US" b="0" dirty="0"/>
                  <a:t>을 가짐</a:t>
                </a:r>
                <a:r>
                  <a:rPr lang="en-US" altLang="ko-KR" b="0" dirty="0"/>
                  <a:t>.</a:t>
                </a:r>
              </a:p>
              <a:p>
                <a:pPr marL="342900" indent="-342900">
                  <a:lnSpc>
                    <a:spcPct val="10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/>
                  <a:t>It is called ”z tiled </a:t>
                </a:r>
                <a:r>
                  <a:rPr lang="en-US" altLang="ko-KR" dirty="0" err="1"/>
                  <a:t>i</a:t>
                </a:r>
                <a:r>
                  <a:rPr lang="en-US" altLang="ko-KR" dirty="0"/>
                  <a:t>”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/>
                  <a:t> is learnable parameters of model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rad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dirty="0"/>
                  <a:t>도 </a:t>
                </a:r>
                <a:r>
                  <a:rPr lang="en-US" altLang="ko-KR" dirty="0"/>
                  <a:t>gradient descent</a:t>
                </a:r>
                <a:r>
                  <a:rPr lang="ko-KR" altLang="en-US" dirty="0"/>
                  <a:t>과 같은 접근들로 이들을 </a:t>
                </a:r>
                <a:r>
                  <a:rPr lang="en-US" altLang="ko-KR" dirty="0"/>
                  <a:t>update</a:t>
                </a:r>
                <a:r>
                  <a:rPr lang="ko-KR" altLang="en-US" dirty="0"/>
                  <a:t>시킬 것임</a:t>
                </a:r>
                <a:r>
                  <a:rPr lang="en-US" altLang="ko-KR" dirty="0"/>
                  <a:t>.</a:t>
                </a: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dirty="0"/>
                  <a:t>의 분포를 원하는 대로 </a:t>
                </a:r>
                <a:r>
                  <a:rPr lang="ko-KR" altLang="en-US" dirty="0" err="1"/>
                  <a:t>조정시키기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위함임</a:t>
                </a:r>
                <a:r>
                  <a:rPr lang="en-US" altLang="ko-KR" dirty="0"/>
                  <a:t>.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ko-KR" altLang="en-US" dirty="0"/>
                  <a:t>만약 </a:t>
                </a:r>
                <a:r>
                  <a:rPr lang="en-US" altLang="ko-KR" dirty="0"/>
                  <a:t>(3)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normalization</a:t>
                </a:r>
                <a:r>
                  <a:rPr lang="ko-KR" altLang="en-US" dirty="0"/>
                  <a:t> 결과를 그대로 사용한다면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sigmoid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linear</a:t>
                </a:r>
                <a:r>
                  <a:rPr lang="ko-KR" altLang="en-US" dirty="0"/>
                  <a:t>한 부분에 값들이 몰릴 것이기에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이를 방지하기 위해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따로 </a:t>
                </a:r>
                <a:r>
                  <a:rPr lang="en-US" altLang="ko-KR" dirty="0"/>
                  <a:t>parameter</a:t>
                </a:r>
                <a:r>
                  <a:rPr lang="ko-KR" altLang="en-US" dirty="0"/>
                  <a:t>로 설정함</a:t>
                </a:r>
                <a:r>
                  <a:rPr lang="en-US" altLang="ko-KR" dirty="0"/>
                  <a:t>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](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dirty="0"/>
                  <a:t> instead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](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>
                  <a:lnSpc>
                    <a:spcPct val="1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B2D4EB0-59ED-EEE1-1F47-C4FB2D729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002323"/>
                <a:ext cx="6999515" cy="5174640"/>
              </a:xfrm>
              <a:prstGeom prst="rect">
                <a:avLst/>
              </a:prstGeom>
              <a:blipFill>
                <a:blip r:embed="rId3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82BAF6F-FF5C-420B-AEBE-C9BBF34AC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14" y="1002323"/>
            <a:ext cx="3509068" cy="1230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8219B7F-D8AB-640A-297B-AABC73B0F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326" y="3140199"/>
            <a:ext cx="2796474" cy="2262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D24495-57E9-C3E3-0FEB-24578F88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11</a:t>
            </a:fld>
            <a:r>
              <a:rPr lang="en-KR"/>
              <a:t> / </a:t>
            </a:r>
            <a:r>
              <a:rPr lang="en-US" altLang="ko-KR"/>
              <a:t>22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21506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9029-F921-A5DF-F313-25888268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2. Batch Normalization - Fitting Batch Norm into a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2BD5BF-DE7A-8E9F-86EB-DF832BC937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5072021"/>
                <a:ext cx="10515599" cy="1104942"/>
              </a:xfrm>
            </p:spPr>
            <p:txBody>
              <a:bodyPr/>
              <a:lstStyle/>
              <a:p>
                <a:r>
                  <a:rPr lang="ko-KR" altLang="en-US" dirty="0"/>
                  <a:t>노란색 부분에서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ko-KR" altLang="en-US" b="0" i="0" smtClean="0">
                        <a:latin typeface="Cambria Math" panose="02040503050406030204" pitchFamily="18" charset="0"/>
                      </a:rPr>
                      <m:t>를</m:t>
                    </m:r>
                    <m:r>
                      <a:rPr lang="ko-KR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0" smtClean="0">
                        <a:latin typeface="Cambria Math" panose="02040503050406030204" pitchFamily="18" charset="0"/>
                      </a:rPr>
                      <m:t>통해</m:t>
                    </m:r>
                    <m:r>
                      <a:rPr lang="ko-KR" alt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구함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다만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Adam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optimization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parameter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dirty="0"/>
                  <a:t>와 다르니 혼동 주의 요망</a:t>
                </a:r>
                <a:r>
                  <a:rPr lang="en-US" altLang="ko-KR" dirty="0"/>
                  <a:t>.</a:t>
                </a:r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2BD5BF-DE7A-8E9F-86EB-DF832BC937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5072021"/>
                <a:ext cx="10515599" cy="1104942"/>
              </a:xfrm>
              <a:blipFill>
                <a:blip r:embed="rId2"/>
                <a:stretch>
                  <a:fillRect l="-241" t="-340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CFA5E-CBBC-90AE-9641-546AEDD96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93EB-FA17-4C45-A16F-6A31EEC48FDB}" type="datetime4">
              <a:rPr lang="en-US" smtClean="0"/>
              <a:t>August 14,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EA651-EFA0-CCC1-3706-524DBECAC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B1A551-6B25-3130-F51D-CC80F7BED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12</a:t>
            </a:fld>
            <a:r>
              <a:rPr lang="en-KR"/>
              <a:t> / </a:t>
            </a:r>
            <a:r>
              <a:rPr lang="en-US" altLang="ko-KR"/>
              <a:t>22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FBB37D-2D34-90C7-61B9-56CBE3446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2" r="16078" b="8487"/>
          <a:stretch/>
        </p:blipFill>
        <p:spPr>
          <a:xfrm>
            <a:off x="2834638" y="1409701"/>
            <a:ext cx="6522720" cy="3337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9100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9029-F921-A5DF-F313-25888268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2. Batch Normalization - Fitting Batch Norm into a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2BD5BF-DE7A-8E9F-86EB-DF832BC937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5478087"/>
                <a:ext cx="10515599" cy="698876"/>
              </a:xfrm>
            </p:spPr>
            <p:txBody>
              <a:bodyPr/>
              <a:lstStyle/>
              <a:p>
                <a:r>
                  <a:rPr lang="en-US" altLang="ko-KR" b="0" dirty="0"/>
                  <a:t>Parameters 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때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dirty="0"/>
                  <a:t>의 상쇄가 발생함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b="1" dirty="0"/>
                  <a:t>고로</a:t>
                </a:r>
                <a:r>
                  <a:rPr lang="en-US" altLang="ko-KR" b="1" dirty="0"/>
                  <a:t>,</a:t>
                </a:r>
                <a:r>
                  <a:rPr lang="ko-KR" altLang="en-US" b="1" dirty="0"/>
                  <a:t> </a:t>
                </a:r>
                <a:r>
                  <a:rPr lang="en-US" altLang="ko-KR" b="1" dirty="0"/>
                  <a:t>Batch Normalization</a:t>
                </a:r>
                <a:r>
                  <a:rPr lang="ko-KR" altLang="en-US" b="1" dirty="0"/>
                  <a:t>을 적용할 때에</a:t>
                </a:r>
                <a:r>
                  <a:rPr lang="en-US" altLang="ko-KR" b="1" dirty="0"/>
                  <a:t>,</a:t>
                </a:r>
                <a:r>
                  <a:rPr lang="ko-KR" altLang="en-US" b="1" dirty="0"/>
                  <a:t>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ko-KR" altLang="en-US" b="1" dirty="0" err="1"/>
                  <a:t>를</a:t>
                </a:r>
                <a:r>
                  <a:rPr lang="ko-KR" altLang="en-US" b="1" dirty="0"/>
                  <a:t> 사용하지 않음</a:t>
                </a:r>
                <a:r>
                  <a:rPr lang="en-US" altLang="ko-KR" b="1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2BD5BF-DE7A-8E9F-86EB-DF832BC937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5478087"/>
                <a:ext cx="10515599" cy="698876"/>
              </a:xfrm>
              <a:blipFill>
                <a:blip r:embed="rId2"/>
                <a:stretch>
                  <a:fillRect l="-241" t="-5357" b="-357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CFA5E-CBBC-90AE-9641-546AEDD96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6B489-9E8E-394C-9398-6EBC3308EAA0}" type="datetime4">
              <a:rPr lang="en-US" smtClean="0"/>
              <a:t>August 14,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EA651-EFA0-CCC1-3706-524DBECAC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1A138-9F6E-D7A7-1071-0A37936FF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13</a:t>
            </a:fld>
            <a:r>
              <a:rPr lang="en-KR"/>
              <a:t> / </a:t>
            </a:r>
            <a:r>
              <a:rPr lang="en-US" altLang="ko-KR"/>
              <a:t>22</a:t>
            </a:r>
            <a:endParaRPr lang="en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77E67-07D5-FB3B-C01D-A1BA1F3ED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671" y="1254564"/>
            <a:ext cx="5308654" cy="37918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6050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3520-CDA7-25D7-FFCA-CF7FC9C8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2. Batch Normalization - Fitting Batch Norm into a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106AE-5D14-7844-6A8A-8A182CD31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220393"/>
            <a:ext cx="10400607" cy="956569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구현한 </a:t>
            </a:r>
            <a:r>
              <a:rPr lang="en-US" altLang="ko-KR" dirty="0"/>
              <a:t>pseudo code</a:t>
            </a:r>
            <a:r>
              <a:rPr lang="ko-KR" altLang="en-US" dirty="0"/>
              <a:t>의 모습</a:t>
            </a:r>
            <a:r>
              <a:rPr lang="en-US" altLang="ko-KR" dirty="0"/>
              <a:t>.</a:t>
            </a:r>
          </a:p>
          <a:p>
            <a:r>
              <a:rPr lang="en-US" dirty="0"/>
              <a:t>Batch</a:t>
            </a:r>
            <a:r>
              <a:rPr lang="ko-KR" altLang="en-US" dirty="0"/>
              <a:t>마다 </a:t>
            </a:r>
            <a:r>
              <a:rPr lang="en-US" altLang="ko-KR" dirty="0"/>
              <a:t>forward prop(with BN) -&gt; back prop -&gt; update parameters</a:t>
            </a:r>
          </a:p>
          <a:p>
            <a:r>
              <a:rPr lang="en-US" dirty="0"/>
              <a:t>Bias</a:t>
            </a:r>
            <a:r>
              <a:rPr lang="ko-KR" altLang="en-US" dirty="0"/>
              <a:t>는 제외한 것을 볼 수 있음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D84E9-C2D8-828F-679D-D4A1BCE52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5A5ED-86D6-2D48-BDE2-7496CE98BE03}" type="datetime4">
              <a:rPr lang="en-US" smtClean="0"/>
              <a:t>August 14,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D1B16-68DD-0BD5-3DBA-481A952C2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CA4C0D-9EF5-538D-1C66-414FE632E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1" t="3917" r="18913" b="23400"/>
          <a:stretch/>
        </p:blipFill>
        <p:spPr>
          <a:xfrm>
            <a:off x="2984753" y="1002324"/>
            <a:ext cx="6222493" cy="39472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D289A-EAF1-3CFE-07CB-D4C9108A0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14</a:t>
            </a:fld>
            <a:r>
              <a:rPr lang="en-KR"/>
              <a:t> / </a:t>
            </a:r>
            <a:r>
              <a:rPr lang="en-US" altLang="ko-KR"/>
              <a:t>22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40529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9029-F921-A5DF-F313-25888268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2. Batch Normalization - </a:t>
            </a:r>
            <a:r>
              <a:rPr lang="en-US" dirty="0"/>
              <a:t>B</a:t>
            </a:r>
            <a:r>
              <a:rPr lang="en-KR" dirty="0"/>
              <a:t>atch Norm at Test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2BD5BF-DE7A-8E9F-86EB-DF832BC937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145577"/>
                <a:ext cx="10515600" cy="103138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ko-KR" altLang="en-US" dirty="0"/>
                  <a:t>학습시킬 때엔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mini-batch</a:t>
                </a:r>
                <a:r>
                  <a:rPr lang="ko-KR" altLang="en-US" dirty="0"/>
                  <a:t>의 길이만큼의 </a:t>
                </a:r>
                <a:r>
                  <a:rPr lang="en-US" altLang="ko-KR" dirty="0"/>
                  <a:t>training example</a:t>
                </a:r>
                <a:r>
                  <a:rPr lang="ko-KR" altLang="en-US" dirty="0"/>
                  <a:t>이 존재하기에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그들의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dirty="0"/>
                  <a:t> 을 구할 수 있음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허나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실제 </a:t>
                </a:r>
                <a:r>
                  <a:rPr lang="en-US" altLang="ko-KR" dirty="0"/>
                  <a:t>test</a:t>
                </a:r>
                <a:r>
                  <a:rPr lang="ko-KR" altLang="en-US" dirty="0"/>
                  <a:t> 시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개의 </a:t>
                </a:r>
                <a:r>
                  <a:rPr lang="en-US" altLang="ko-KR" dirty="0"/>
                  <a:t>input</a:t>
                </a:r>
                <a:r>
                  <a:rPr lang="ko-KR" altLang="en-US" dirty="0"/>
                  <a:t>에 대해 </a:t>
                </a:r>
                <a:r>
                  <a:rPr lang="en-US" altLang="ko-KR" dirty="0"/>
                  <a:t>forward propagation</a:t>
                </a:r>
                <a:r>
                  <a:rPr lang="ko-KR" altLang="en-US" dirty="0"/>
                  <a:t>을 진행한다면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dirty="0"/>
                  <a:t>의 계산은 무의미함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그러므로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dirty="0"/>
                  <a:t>들의 </a:t>
                </a:r>
                <a:r>
                  <a:rPr lang="en-US" altLang="ko-KR" dirty="0"/>
                  <a:t>exponentially weighted average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구해 놓고 저장하여 </a:t>
                </a:r>
                <a:r>
                  <a:rPr lang="en-US" altLang="ko-KR" dirty="0"/>
                  <a:t>test</a:t>
                </a:r>
                <a:r>
                  <a:rPr lang="ko-KR" altLang="en-US" dirty="0"/>
                  <a:t>시에 사용함</a:t>
                </a:r>
                <a:r>
                  <a:rPr lang="en-US" altLang="ko-KR" dirty="0"/>
                  <a:t>.</a:t>
                </a:r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2BD5BF-DE7A-8E9F-86EB-DF832BC937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145577"/>
                <a:ext cx="10515600" cy="1031385"/>
              </a:xfrm>
              <a:blipFill>
                <a:blip r:embed="rId3"/>
                <a:stretch>
                  <a:fillRect l="-362" t="-6098" b="-122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CFA5E-CBBC-90AE-9641-546AEDD96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A017-EFC8-964B-8F75-9E091C6F375D}" type="datetime4">
              <a:rPr lang="en-US" smtClean="0"/>
              <a:t>August 14,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EA651-EFA0-CCC1-3706-524DBECAC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906B3B-5488-F6EE-EEBA-77249034B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985" y="1002323"/>
            <a:ext cx="4242281" cy="31993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57A1D3-7505-581A-5FDE-24F28AEEB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176" y="1002323"/>
            <a:ext cx="3450447" cy="3199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C2763-045F-623C-6E7A-9039FD25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15</a:t>
            </a:fld>
            <a:r>
              <a:rPr lang="en-KR"/>
              <a:t> / </a:t>
            </a:r>
            <a:r>
              <a:rPr lang="en-US" altLang="ko-KR"/>
              <a:t>22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264732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B17B7-BA5D-3029-D704-BD1027D5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3. Multi-class Classification - Softmax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7F8FA-563A-470E-FC7B-054215D05F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22691"/>
                <a:ext cx="10515600" cy="2054272"/>
              </a:xfrm>
            </p:spPr>
            <p:txBody>
              <a:bodyPr/>
              <a:lstStyle/>
              <a:p>
                <a:r>
                  <a:rPr lang="ko-KR" altLang="en-US" dirty="0"/>
                  <a:t>위와 같은 </a:t>
                </a:r>
                <a:r>
                  <a:rPr lang="en-US" altLang="ko-KR" dirty="0"/>
                  <a:t>Dataset</a:t>
                </a:r>
                <a:r>
                  <a:rPr lang="ko-KR" altLang="en-US" dirty="0"/>
                  <a:t>을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단계로 </a:t>
                </a:r>
                <a:r>
                  <a:rPr lang="en-US" altLang="ko-KR" dirty="0"/>
                  <a:t>classification</a:t>
                </a:r>
                <a:r>
                  <a:rPr lang="ko-KR" altLang="en-US" dirty="0"/>
                  <a:t>하려면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(4, 1)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dirty="0"/>
                  <a:t>을 가지는 </a:t>
                </a:r>
                <a:r>
                  <a:rPr lang="en-US" altLang="ko-KR" dirty="0"/>
                  <a:t>model</a:t>
                </a:r>
                <a:r>
                  <a:rPr lang="ko-KR" altLang="en-US" dirty="0"/>
                  <a:t>을 만드는 것이 좋음</a:t>
                </a:r>
                <a:r>
                  <a:rPr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dirty="0"/>
                  <a:t>의 길이는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ko-KR" altLang="en-US" dirty="0"/>
                  <a:t>로 나타냄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altLang="ko-KR" dirty="0"/>
                  <a:t>).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의 값들은 각각 </a:t>
                </a:r>
                <a:r>
                  <a:rPr lang="en-US" altLang="ko-KR" dirty="0"/>
                  <a:t>0,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2,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일 확률을 나타냄</a:t>
                </a:r>
                <a:r>
                  <a:rPr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일 수 있음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고로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알맞은 단위로의 조정이 필요함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이 역할을 </a:t>
                </a:r>
                <a:r>
                  <a:rPr lang="en-US" altLang="ko-KR" dirty="0" err="1"/>
                  <a:t>Softmax</a:t>
                </a:r>
                <a:r>
                  <a:rPr lang="en-US" altLang="ko-KR" dirty="0"/>
                  <a:t> activation function</a:t>
                </a:r>
                <a:r>
                  <a:rPr lang="ko-KR" altLang="en-US" dirty="0"/>
                  <a:t>이 함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자연로그에 적용시킨 뒤</a:t>
                </a:r>
                <a:r>
                  <a:rPr lang="en-US" altLang="ko-KR" dirty="0"/>
                  <a:t>, Normalization</a:t>
                </a:r>
                <a:r>
                  <a:rPr lang="ko-KR" altLang="en-US" dirty="0"/>
                  <a:t>함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7F8FA-563A-470E-FC7B-054215D05F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22691"/>
                <a:ext cx="10515600" cy="2054272"/>
              </a:xfrm>
              <a:blipFill>
                <a:blip r:embed="rId2"/>
                <a:stretch>
                  <a:fillRect l="-724" t="-184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E5528-6AD0-8F90-58C0-B9641C38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A2A52-E216-CB41-96D6-CBFFB074D1FE}" type="datetime4">
              <a:rPr lang="en-US" smtClean="0"/>
              <a:t>August 14,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C0C1B-27AD-9805-557A-FC2F19E70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C78A45-07DD-D756-0A04-576D0C24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256" y="1002324"/>
            <a:ext cx="6773487" cy="1672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32CD2-E199-2F3A-7AAF-86D2777DA1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1" t="15291" r="10605" b="18960"/>
          <a:stretch/>
        </p:blipFill>
        <p:spPr>
          <a:xfrm>
            <a:off x="3801686" y="2854335"/>
            <a:ext cx="4588625" cy="10889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AE1E4-75A1-14CD-32FD-AB973C0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16</a:t>
            </a:fld>
            <a:r>
              <a:rPr lang="en-KR"/>
              <a:t> / </a:t>
            </a:r>
            <a:r>
              <a:rPr lang="en-US" altLang="ko-KR"/>
              <a:t>22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9136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B17B7-BA5D-3029-D704-BD1027D5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3. Multi-class Classification - Softmax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E5528-6AD0-8F90-58C0-B9641C38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2E103-3A0B-8C4E-877A-574911238109}" type="datetime4">
              <a:rPr lang="en-US" smtClean="0"/>
              <a:t>August 14,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C0C1B-27AD-9805-557A-FC2F19E70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44DCC9F-C1A5-6040-CD4C-706F4D924B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2323"/>
                <a:ext cx="5257800" cy="51746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dirty="0"/>
                  <a:t>일 때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ko-KR" altLang="en-US" dirty="0"/>
                  <a:t>임</a:t>
                </a:r>
                <a:r>
                  <a:rPr lang="en-US" altLang="ko-KR" dirty="0"/>
                  <a:t>.</a:t>
                </a:r>
                <a:endParaRPr lang="en-US" dirty="0"/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altLang="ko-KR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ko-KR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altLang="ko-KR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ko-KR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  <m:r>
                                      <a:rPr lang="en-US" altLang="ko-KR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ko-KR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r>
                                      <a:rPr lang="en-US" altLang="ko-KR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altLang="ko-KR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altLang="ko-KR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altLang="ko-KR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ko-KR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  <m:r>
                                      <a:rPr lang="en-US" altLang="ko-KR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ko-KR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r>
                                      <a:rPr lang="en-US" altLang="ko-KR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den>
                            </m:f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K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148.41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176.23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7.38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176.23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176.23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20.08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176.23</m:t>
                                </m:r>
                              </m:den>
                            </m:f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b="0" dirty="0"/>
                  <a:t>가 됨</a:t>
                </a:r>
                <a:r>
                  <a:rPr lang="en-US" altLang="ko-KR" b="0" dirty="0"/>
                  <a:t>.</a:t>
                </a:r>
              </a:p>
              <a:p>
                <a:endParaRPr lang="en-US" altLang="ko-KR" b="0" dirty="0"/>
              </a:p>
              <a:p>
                <a:endParaRPr lang="en-KR" dirty="0"/>
              </a:p>
              <a:p>
                <a:r>
                  <a:rPr lang="ko-KR" altLang="en-US" dirty="0"/>
                  <a:t>각 값을 지수함수에 대입 후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normalization</a:t>
                </a:r>
                <a:r>
                  <a:rPr lang="ko-KR" altLang="en-US" dirty="0"/>
                  <a:t>해서 총 합이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인 확률들로 바꿔 줌</a:t>
                </a:r>
                <a:r>
                  <a:rPr lang="en-US" altLang="ko-KR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ko-KR" altLang="en-US" dirty="0"/>
                  <a:t>인 경우엔 </a:t>
                </a:r>
                <a:r>
                  <a:rPr lang="en-US" altLang="ko-KR" dirty="0"/>
                  <a:t>binary classification</a:t>
                </a:r>
                <a:r>
                  <a:rPr lang="ko-KR" altLang="en-US" dirty="0"/>
                  <a:t>과 동일함</a:t>
                </a:r>
                <a:r>
                  <a:rPr lang="en-US" altLang="ko-KR" dirty="0"/>
                  <a:t>.</a:t>
                </a:r>
                <a:endParaRPr lang="en-KR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44DCC9F-C1A5-6040-CD4C-706F4D924B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2323"/>
                <a:ext cx="5257800" cy="5174640"/>
              </a:xfrm>
              <a:blipFill>
                <a:blip r:embed="rId2"/>
                <a:stretch>
                  <a:fillRect l="-723" t="-24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3052968-2799-7616-2908-3E97D8B97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162" y="3272292"/>
            <a:ext cx="2920372" cy="29046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E9E47F-D9BB-7D56-4196-AC84FCE4C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167" y="2640078"/>
            <a:ext cx="1294362" cy="4826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7CFA9B-54FA-F3F4-B92A-B337682F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17</a:t>
            </a:fld>
            <a:r>
              <a:rPr lang="en-KR"/>
              <a:t> / </a:t>
            </a:r>
            <a:r>
              <a:rPr lang="en-US" altLang="ko-KR"/>
              <a:t>22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876571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B17B7-BA5D-3029-D704-BD1027D5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3. Multi-class Classification - Softmax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E5528-6AD0-8F90-58C0-B9641C38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516CB-B1DB-3543-8B6C-5A92AF49F49E}" type="datetime4">
              <a:rPr lang="en-US" smtClean="0"/>
              <a:t>August 14,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C0C1B-27AD-9805-557A-FC2F19E70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D75FCB-E141-6C2D-1C1C-1E00D199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126" y="1060570"/>
            <a:ext cx="7167748" cy="35239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8EF6B-C036-FA54-DB07-4BA0EF366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822169"/>
            <a:ext cx="10515599" cy="1354793"/>
          </a:xfrm>
        </p:spPr>
        <p:txBody>
          <a:bodyPr/>
          <a:lstStyle/>
          <a:p>
            <a:r>
              <a:rPr lang="ko-KR" altLang="en-US" dirty="0"/>
              <a:t>적용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KR" dirty="0"/>
              <a:t>C</a:t>
            </a:r>
            <a:r>
              <a:rPr lang="ko-KR" altLang="en-US" dirty="0"/>
              <a:t>의 변화에 따라 </a:t>
            </a:r>
            <a:r>
              <a:rPr lang="en-US" altLang="ko-KR" dirty="0"/>
              <a:t>decision boundary</a:t>
            </a:r>
            <a:r>
              <a:rPr lang="ko-KR" altLang="en-US" dirty="0"/>
              <a:t>가 늘어나는 것을 볼 수 있음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6395A0-CADE-6F00-EF16-07668FAE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18</a:t>
            </a:fld>
            <a:r>
              <a:rPr lang="en-KR"/>
              <a:t> / </a:t>
            </a:r>
            <a:r>
              <a:rPr lang="en-US" altLang="ko-KR"/>
              <a:t>22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856242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B17B7-BA5D-3029-D704-BD1027D5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3. Multi-class Classification - Training a Softmax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7F8FA-563A-470E-FC7B-054215D05F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02323"/>
                <a:ext cx="7818913" cy="5174640"/>
              </a:xfrm>
            </p:spPr>
            <p:txBody>
              <a:bodyPr/>
              <a:lstStyle/>
              <a:p>
                <a:r>
                  <a:rPr lang="ko-KR" altLang="en-US" b="0" dirty="0"/>
                  <a:t>어떤 </a:t>
                </a:r>
                <a:r>
                  <a:rPr lang="en-US" altLang="ko-KR" dirty="0"/>
                  <a:t>4</a:t>
                </a:r>
                <a:r>
                  <a:rPr lang="en-US" altLang="ko-KR" b="0" dirty="0"/>
                  <a:t>-class Classification Model</a:t>
                </a:r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0.3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0.2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0.4</m:t>
                            </m:r>
                          </m:e>
                        </m:eqArr>
                      </m:e>
                    </m:d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일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KR" dirty="0"/>
              </a:p>
              <a:p>
                <a14:m>
                  <m:oMath xmlns:m="http://schemas.openxmlformats.org/officeDocument/2006/math">
                    <m:r>
                      <a:rPr lang="en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lang="en-US" b="0" dirty="0"/>
              </a:p>
              <a:p>
                <a:pPr lvl="1"/>
                <a:r>
                  <a:rPr lang="ko-KR" altLang="en-US" dirty="0"/>
                  <a:t>위의 </a:t>
                </a:r>
                <a14:m>
                  <m:oMath xmlns:m="http://schemas.openxmlformats.org/officeDocument/2006/math">
                    <m:r>
                      <a:rPr lang="en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func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가 됨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이 </a:t>
                </a:r>
                <a:r>
                  <a:rPr lang="en-US" altLang="ko-KR" dirty="0"/>
                  <a:t>loss function</a:t>
                </a:r>
                <a:r>
                  <a:rPr lang="ko-KR" altLang="en-US" dirty="0"/>
                  <a:t>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의 값 만을 증가시키는 것이 목적임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다른 값들을 낮추려고 하지 않음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증가시키면 자연스레 감소될 것이기 때문임</a:t>
                </a:r>
                <a:r>
                  <a:rPr lang="en-US" altLang="ko-KR" dirty="0"/>
                  <a:t>.</a:t>
                </a:r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만약 여러 </a:t>
                </a:r>
                <a:r>
                  <a:rPr lang="en-US" altLang="ko-KR" dirty="0"/>
                  <a:t>training example</a:t>
                </a:r>
                <a:r>
                  <a:rPr lang="ko-KR" altLang="en-US" dirty="0"/>
                  <a:t>들에 대해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dirty="0"/>
                  <a:t>들이 있다면</a:t>
                </a:r>
                <a:r>
                  <a:rPr lang="en-US" altLang="ko-KR" dirty="0"/>
                  <a:t>,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”=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K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ko-KR" alt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부터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backward propagation</a:t>
                </a:r>
                <a:r>
                  <a:rPr lang="ko-KR" altLang="en-US" dirty="0"/>
                  <a:t>을 진행함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계산이 복잡하니 증명은 강의에서 생략했으나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다음 장에서 설명</a:t>
                </a:r>
                <a:r>
                  <a:rPr lang="en-US" altLang="ko-KR" dirty="0"/>
                  <a:t>.</a:t>
                </a:r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7F8FA-563A-470E-FC7B-054215D05F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02323"/>
                <a:ext cx="7818913" cy="5174640"/>
              </a:xfrm>
              <a:blipFill>
                <a:blip r:embed="rId2"/>
                <a:stretch>
                  <a:fillRect l="-32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E5528-6AD0-8F90-58C0-B9641C38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FD5C-9502-DF4A-A2ED-3C0855D062B9}" type="datetime4">
              <a:rPr lang="en-US" smtClean="0"/>
              <a:t>August 14,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C0C1B-27AD-9805-557A-FC2F19E70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A2055-5BE0-A8DE-DC72-045E6AE4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19</a:t>
            </a:fld>
            <a:r>
              <a:rPr lang="en-KR"/>
              <a:t> / </a:t>
            </a:r>
            <a:r>
              <a:rPr lang="en-US" altLang="ko-KR"/>
              <a:t>22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4958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F5844-0A17-2588-408A-301B56675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목차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41B4A-ECFF-4003-F17B-327CA0142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8661"/>
            <a:ext cx="5835732" cy="485830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KR" dirty="0"/>
              <a:t>Hyperparmeter Tuning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Tuning Process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Using an Appropriate Scale to pick Hyperparameters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Hyperparameters Tuning in Practice : Pandas vs. Caviar</a:t>
            </a:r>
          </a:p>
          <a:p>
            <a:pPr marL="342900" indent="-342900">
              <a:buFont typeface="+mj-lt"/>
              <a:buAutoNum type="arabicPeriod"/>
            </a:pPr>
            <a:r>
              <a:rPr lang="en-KR" dirty="0"/>
              <a:t>Batch Normalization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Normalizing Activations in a Network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Fitting Batch Norm into a Neural Network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Why does Batch Norm work?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</a:t>
            </a:r>
            <a:r>
              <a:rPr lang="en-KR" dirty="0"/>
              <a:t>atch Norm at Test Time</a:t>
            </a:r>
          </a:p>
          <a:p>
            <a:pPr marL="342900" indent="-342900">
              <a:buFont typeface="+mj-lt"/>
              <a:buAutoNum type="arabicPeriod"/>
            </a:pPr>
            <a:r>
              <a:rPr lang="en-KR" dirty="0"/>
              <a:t>Multi-class Classification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Softmax Regression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Training a Softmax Classifier</a:t>
            </a:r>
          </a:p>
          <a:p>
            <a:pPr marL="342900" indent="-342900">
              <a:buFont typeface="+mj-lt"/>
              <a:buAutoNum type="arabicPeriod"/>
            </a:pPr>
            <a:r>
              <a:rPr lang="en-KR" dirty="0"/>
              <a:t>Introduction to Programming Frameworks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Deep Learning Frameworks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TensorFlow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2BA7F-CF0A-7835-AB2A-97896B5D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B2CB-0291-0F4F-B544-94D379107BA3}" type="datetime4">
              <a:rPr lang="en-US" smtClean="0"/>
              <a:t>August 14,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1C314-3756-3DE1-F56C-1363367A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4A6D3-4CC2-AD88-B0CB-A344D895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</a:t>
            </a:fld>
            <a:r>
              <a:rPr lang="en-KR"/>
              <a:t> / </a:t>
            </a:r>
            <a:r>
              <a:rPr lang="en-US" altLang="ko-KR"/>
              <a:t>22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93430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B17B7-BA5D-3029-D704-BD1027D5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3. Multi-class Classification - Training a Softmax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7F8FA-563A-470E-FC7B-054215D05F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02323"/>
                <a:ext cx="10351577" cy="5174640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/>
                  <a:t>Define :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KR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  <m:func>
                      <m:func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lang="en-US" sz="1200" b="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1200" b="0" dirty="0" err="1">
                    <a:solidFill>
                      <a:schemeClr val="tx1"/>
                    </a:solidFill>
                  </a:rPr>
                  <a:t>Softmax</a:t>
                </a:r>
                <a:r>
                  <a:rPr lang="en-US" sz="1200" b="0" dirty="0">
                    <a:solidFill>
                      <a:schemeClr val="tx1"/>
                    </a:solidFill>
                  </a:rPr>
                  <a:t> </a:t>
                </a:r>
                <a:r>
                  <a:rPr lang="en-US" sz="1200" dirty="0"/>
                  <a:t>activation function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sz="1200" b="0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ko-KR" alt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는</m:t>
                    </m:r>
                    <m:r>
                      <a:rPr lang="ko-KR" alt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200" b="0" dirty="0"/>
                  <a:t>과 같이 원소의 </a:t>
                </a:r>
                <a:r>
                  <a:rPr lang="ko-KR" altLang="en-US" sz="1200" dirty="0"/>
                  <a:t>총 합이 </a:t>
                </a:r>
                <a:r>
                  <a:rPr lang="en-US" altLang="ko-KR" sz="1200" dirty="0"/>
                  <a:t>1</a:t>
                </a:r>
                <a:r>
                  <a:rPr lang="ko-KR" altLang="en-US" sz="1200" dirty="0"/>
                  <a:t>이고</a:t>
                </a:r>
                <a:r>
                  <a:rPr lang="en-US" altLang="ko-KR" sz="1200" dirty="0"/>
                  <a:t>,</a:t>
                </a:r>
                <a:r>
                  <a:rPr lang="ko-KR" altLang="en-US" sz="1200" dirty="0"/>
                  <a:t> 어느 원소 하나만 정수 </a:t>
                </a:r>
                <a:r>
                  <a:rPr lang="en-US" altLang="ko-KR" sz="1200" dirty="0"/>
                  <a:t>1</a:t>
                </a:r>
                <a:r>
                  <a:rPr lang="ko-KR" altLang="en-US" sz="1200" dirty="0"/>
                  <a:t>일 때</a:t>
                </a:r>
                <a:r>
                  <a:rPr lang="en-US" altLang="ko-KR" sz="1200" dirty="0"/>
                  <a:t>, </a:t>
                </a:r>
                <a:endParaRPr lang="en-US" sz="1200" b="0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func>
                                  <m:func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den>
                        </m:f>
                      </m:e>
                    </m:d>
                  </m:oMath>
                </a14:m>
                <a:endParaRPr lang="en-US" sz="1400" b="0" dirty="0">
                  <a:solidFill>
                    <a:schemeClr val="tx1"/>
                  </a:solidFill>
                </a:endParaRPr>
              </a:p>
              <a:p>
                <a:pPr marL="914400" lvl="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9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e>
                    </m:d>
                  </m:oMath>
                </a14:m>
                <a:endParaRPr lang="en-US" sz="1400" b="0" dirty="0"/>
              </a:p>
              <a:p>
                <a:pPr marL="914400" lvl="2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>
                          <m:fPr>
                            <m:ctrlPr>
                              <a:rPr lang="en-US" sz="1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14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 </m:t>
                    </m:r>
                  </m:oMath>
                </a14:m>
                <a:r>
                  <a:rPr lang="en-US" altLang="ko-KR" sz="1400" dirty="0"/>
                  <a:t>(</a:t>
                </a:r>
                <a:r>
                  <a:rPr lang="ko-KR" altLang="en-US" sz="1400" dirty="0"/>
                  <a:t>시그마 바깥으로</a:t>
                </a:r>
                <a:r>
                  <a:rPr lang="en-US" altLang="ko-KR" sz="1400" dirty="0"/>
                  <a:t>)</a:t>
                </a:r>
                <a:endParaRPr lang="en-US" sz="1400" dirty="0"/>
              </a:p>
              <a:p>
                <a:pPr marL="914400" lvl="2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ko-KR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ko-KR" sz="1400" dirty="0"/>
                  <a:t>(</a:t>
                </a:r>
                <a:r>
                  <a:rPr lang="ko-KR" altLang="en-US" sz="1400" dirty="0"/>
                  <a:t>밑이 </a:t>
                </a:r>
                <a:r>
                  <a:rPr lang="en-US" altLang="ko-KR" sz="1400" dirty="0"/>
                  <a:t>e</a:t>
                </a:r>
                <a:r>
                  <a:rPr lang="ko-KR" altLang="en-US" sz="1400" dirty="0" err="1"/>
                  <a:t>라고</a:t>
                </a:r>
                <a:r>
                  <a:rPr lang="ko-KR" altLang="en-US" sz="1400" dirty="0"/>
                  <a:t> 가정하고</a:t>
                </a:r>
                <a:r>
                  <a:rPr lang="en-US" altLang="ko-KR" sz="1400" dirty="0"/>
                  <a:t>,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log</a:t>
                </a:r>
                <a:r>
                  <a:rPr lang="ko-KR" altLang="en-US" sz="1400" dirty="0"/>
                  <a:t> 미분</a:t>
                </a:r>
                <a:r>
                  <a:rPr lang="en-US" altLang="ko-KR" sz="1400" dirty="0"/>
                  <a:t>)</a:t>
                </a:r>
              </a:p>
              <a:p>
                <a:pPr marL="914400" lvl="2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r>
                          <a:rPr lang="en-US" sz="1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ko-KR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dirty="0"/>
                  <a:t>… (</a:t>
                </a:r>
                <a:r>
                  <a:rPr lang="ko-KR" altLang="en-US" sz="1400" dirty="0"/>
                  <a:t>대입 후</a:t>
                </a:r>
                <a:r>
                  <a:rPr lang="en-US" altLang="ko-KR" sz="1400" dirty="0"/>
                  <a:t>,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g(z)</a:t>
                </a:r>
                <a:r>
                  <a:rPr lang="ko-KR" altLang="en-US" sz="1400" dirty="0"/>
                  <a:t>소거</a:t>
                </a:r>
                <a:r>
                  <a:rPr lang="en-US" altLang="ko-KR" sz="1400" dirty="0"/>
                  <a:t>)</a:t>
                </a:r>
              </a:p>
              <a:p>
                <a:pPr marL="914400" lvl="2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ko-KR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dirty="0"/>
                  <a:t>… (y</a:t>
                </a:r>
                <a:r>
                  <a:rPr lang="ko-KR" altLang="en-US" sz="1400" dirty="0"/>
                  <a:t>는 원소 하나를 제외하고 모두 </a:t>
                </a:r>
                <a:r>
                  <a:rPr lang="en-US" altLang="ko-KR" sz="1400" dirty="0"/>
                  <a:t>0</a:t>
                </a:r>
                <a:r>
                  <a:rPr lang="ko-KR" altLang="en-US" sz="1400" dirty="0"/>
                  <a:t>이기에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 (1−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1400" dirty="0"/>
                  <a:t>도 </a:t>
                </a:r>
                <a:r>
                  <a:rPr lang="en-US" altLang="ko-KR" sz="1400" dirty="0"/>
                  <a:t>0</a:t>
                </a:r>
                <a:r>
                  <a:rPr lang="ko-KR" altLang="en-US" sz="1400" dirty="0"/>
                  <a:t>이므로</a:t>
                </a:r>
                <a:r>
                  <a:rPr lang="en-US" altLang="ko-KR" sz="1400" dirty="0"/>
                  <a:t>,</a:t>
                </a:r>
                <a:r>
                  <a:rPr lang="ko-KR" altLang="en-US" sz="1400" dirty="0"/>
                  <a:t> 시그마 소거</a:t>
                </a:r>
                <a:r>
                  <a:rPr lang="en-US" altLang="ko-KR" sz="1400" dirty="0"/>
                  <a:t>)</a:t>
                </a:r>
                <a:endParaRPr lang="en-KR" altLang="ko-KR" sz="1400" dirty="0"/>
              </a:p>
              <a:p>
                <a:pPr marL="914400" lvl="2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7F8FA-563A-470E-FC7B-054215D05F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02323"/>
                <a:ext cx="10351577" cy="517464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E5528-6AD0-8F90-58C0-B9641C38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EF4B6-F390-524A-BB84-AD1CC644362F}" type="datetime4">
              <a:rPr lang="en-US" smtClean="0"/>
              <a:t>August 14,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C0C1B-27AD-9805-557A-FC2F19E70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08EE1-8AB2-206B-C390-A62592CC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20</a:t>
            </a:fld>
            <a:r>
              <a:rPr lang="en-KR"/>
              <a:t> / </a:t>
            </a:r>
            <a:r>
              <a:rPr lang="en-US" altLang="ko-KR"/>
              <a:t>22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80177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A2534-808F-AA78-303E-7746CF5F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4. Introduction to Programming Frameworks – DL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AA342-C89F-F4D7-C93D-F832BB275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02323"/>
            <a:ext cx="6144491" cy="5174640"/>
          </a:xfrm>
        </p:spPr>
        <p:txBody>
          <a:bodyPr/>
          <a:lstStyle/>
          <a:p>
            <a:r>
              <a:rPr lang="ko-KR" altLang="en-US" dirty="0"/>
              <a:t>우측처럼 많은 </a:t>
            </a:r>
            <a:r>
              <a:rPr lang="en-US" altLang="ko-KR" dirty="0"/>
              <a:t>Deep Learning Frameworks</a:t>
            </a:r>
            <a:r>
              <a:rPr lang="ko-KR" altLang="en-US" dirty="0"/>
              <a:t>가 있다고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자신의 </a:t>
            </a:r>
            <a:r>
              <a:rPr lang="en-US" altLang="ko-KR" dirty="0"/>
              <a:t>Model </a:t>
            </a:r>
            <a:r>
              <a:rPr lang="ko-KR" altLang="en-US" dirty="0"/>
              <a:t>개발에 있어서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dirty="0"/>
              <a:t>Framework</a:t>
            </a:r>
            <a:r>
              <a:rPr lang="ko-KR" altLang="en-US" dirty="0"/>
              <a:t>의 선정이 중요하다고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고려사항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어떤 </a:t>
            </a:r>
            <a:r>
              <a:rPr lang="en-US" altLang="ko-KR" dirty="0"/>
              <a:t>framework</a:t>
            </a:r>
            <a:r>
              <a:rPr lang="ko-KR" altLang="en-US" dirty="0"/>
              <a:t>가 얼마나 지속적으로 오픈소스일 것인가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한 회사의 통제에 의해 향후 영향을 받을 수 있는가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프로그래밍하기 쉬운가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연산 속도가 빠른 것인가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8BB4A-CF28-58A7-C5F5-550292350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9B2E6-291B-0D40-B614-A4F252503915}" type="datetime4">
              <a:rPr lang="en-US" smtClean="0"/>
              <a:t>August 14,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89D11-0844-9E87-40B8-AEF3EF8A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55E7FD-FBDE-FC23-5E1C-EF8D73354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001" y="1091025"/>
            <a:ext cx="1710799" cy="3421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9B7FA-B6D5-E37F-5D6A-181DE820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21</a:t>
            </a:fld>
            <a:r>
              <a:rPr lang="en-KR"/>
              <a:t> / </a:t>
            </a:r>
            <a:r>
              <a:rPr lang="en-US" altLang="ko-KR"/>
              <a:t>22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82008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A2534-808F-AA78-303E-7746CF5F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4. Introduction to Programming Frameworks – TensorFlow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6AA342-C89F-F4D7-C93D-F832BB2758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4342353"/>
                <a:ext cx="10515599" cy="1834610"/>
              </a:xfrm>
            </p:spPr>
            <p:txBody>
              <a:bodyPr/>
              <a:lstStyle/>
              <a:p>
                <a:r>
                  <a:rPr lang="en-KR" dirty="0"/>
                  <a:t>TensorFlow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차함수의 해를 구해보는 프로그램을 작성해 봄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 err="1"/>
                  <a:t>tf.GradientTape</a:t>
                </a:r>
                <a:r>
                  <a:rPr lang="en-US" altLang="ko-KR" dirty="0"/>
                  <a:t>()</a:t>
                </a:r>
                <a:r>
                  <a:rPr lang="ko-KR" altLang="en-US" dirty="0"/>
                  <a:t> 라는 </a:t>
                </a:r>
                <a:r>
                  <a:rPr lang="en-US" altLang="ko-KR" dirty="0"/>
                  <a:t>function</a:t>
                </a:r>
                <a:r>
                  <a:rPr lang="ko-KR" altLang="en-US" dirty="0"/>
                  <a:t>을 사용하는데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이는 카세트테이프처럼 앞으로 갔다가 다시 되감을 수 있다고 함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하나의 방정식으로 </a:t>
                </a:r>
                <a:r>
                  <a:rPr lang="en-US" altLang="ko-KR" dirty="0"/>
                  <a:t>Cost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구했다가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w</a:t>
                </a:r>
                <a:r>
                  <a:rPr lang="ko-KR" altLang="en-US" dirty="0"/>
                  <a:t>도 구함</a:t>
                </a:r>
                <a:r>
                  <a:rPr lang="en-US" altLang="ko-KR" dirty="0"/>
                  <a:t>.</a:t>
                </a:r>
              </a:p>
              <a:p>
                <a:r>
                  <a:rPr lang="en-US" dirty="0"/>
                  <a:t>Cost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+25</m:t>
                    </m:r>
                  </m:oMath>
                </a14:m>
                <a:r>
                  <a:rPr lang="ko-KR" altLang="en-US" dirty="0"/>
                  <a:t>일 때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우리는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ko-KR" altLang="en-US" dirty="0"/>
                  <a:t>임을 어렵지 않게 알 수 있음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하지만 이것도 </a:t>
                </a:r>
                <a:r>
                  <a:rPr lang="en-US" altLang="ko-KR" dirty="0"/>
                  <a:t>compute cost – compute gradient – update</a:t>
                </a:r>
                <a:r>
                  <a:rPr lang="ko-KR" altLang="en-US" dirty="0"/>
                  <a:t>의 반복으로 구할 수 있음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초기의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이었지만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수 회 실행 뒤 </a:t>
                </a:r>
                <a:r>
                  <a:rPr lang="en-US" altLang="ko-KR" dirty="0"/>
                  <a:t>5</a:t>
                </a:r>
                <a:r>
                  <a:rPr lang="ko-KR" altLang="en-US" dirty="0"/>
                  <a:t>로 수렴함</a:t>
                </a:r>
                <a:r>
                  <a:rPr lang="en-US" altLang="ko-KR" dirty="0"/>
                  <a:t>.</a:t>
                </a:r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6AA342-C89F-F4D7-C93D-F832BB2758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4342353"/>
                <a:ext cx="10515599" cy="1834610"/>
              </a:xfrm>
              <a:blipFill>
                <a:blip r:embed="rId2"/>
                <a:stretch>
                  <a:fillRect l="-241" t="-205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8BB4A-CF28-58A7-C5F5-550292350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50B5-FCC1-F748-94D4-7B5473AA59DE}" type="datetime4">
              <a:rPr lang="en-US" smtClean="0"/>
              <a:t>August 14,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89D11-0844-9E87-40B8-AEF3EF8A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935964-936F-E5C9-D3E8-3C3DC2D09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02323"/>
            <a:ext cx="7772400" cy="31606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DF144-080C-D94C-546B-70988304F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22</a:t>
            </a:fld>
            <a:r>
              <a:rPr lang="en-KR"/>
              <a:t> / </a:t>
            </a:r>
            <a:r>
              <a:rPr lang="en-US" altLang="ko-KR"/>
              <a:t>22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15387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9029-F921-A5DF-F313-25888268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1. Hyperparmeter Tuning - Tuning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2BD5BF-DE7A-8E9F-86EB-DF832BC937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KR" dirty="0"/>
                  <a:t>Hyperparameter</a:t>
                </a:r>
                <a:r>
                  <a:rPr lang="ko-KR" altLang="en-US" dirty="0"/>
                  <a:t>란</a:t>
                </a:r>
                <a:r>
                  <a:rPr lang="en-US" altLang="ko-KR" dirty="0"/>
                  <a:t>?</a:t>
                </a:r>
              </a:p>
              <a:p>
                <a:pPr lvl="1"/>
                <a:r>
                  <a:rPr lang="en-US" dirty="0"/>
                  <a:t>Neural Network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Weight, Bias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제외한 모든 조정 가능한 </a:t>
                </a:r>
                <a:r>
                  <a:rPr lang="en-US" altLang="ko-KR" dirty="0"/>
                  <a:t>parameter</a:t>
                </a:r>
                <a:r>
                  <a:rPr lang="ko-KR" altLang="en-US" dirty="0"/>
                  <a:t>들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대표적으로 </a:t>
                </a:r>
                <a:r>
                  <a:rPr lang="en-US" altLang="ko-KR" dirty="0"/>
                  <a:t>Learning Rate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KR" dirty="0"/>
                  <a:t>)</a:t>
                </a:r>
                <a:r>
                  <a:rPr lang="ko-KR" altLang="en-US" dirty="0"/>
                  <a:t>가 있음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dirty="0"/>
                  <a:t>Network</a:t>
                </a:r>
                <a:r>
                  <a:rPr lang="ko-KR" altLang="en-US" dirty="0"/>
                  <a:t>가 좋은 학습 결과를 내놓으려면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적당한 </a:t>
                </a:r>
                <a:r>
                  <a:rPr lang="en-US" altLang="ko-KR" dirty="0"/>
                  <a:t>Hyperparameters</a:t>
                </a:r>
                <a:r>
                  <a:rPr lang="ko-KR" altLang="en-US" dirty="0"/>
                  <a:t>의 값도 중요함</a:t>
                </a:r>
                <a:r>
                  <a:rPr lang="en-US" altLang="ko-KR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ko-KR" altLang="en-US" dirty="0"/>
                  <a:t>지금까지 배운 </a:t>
                </a:r>
                <a:r>
                  <a:rPr lang="en-US" altLang="ko-KR" dirty="0"/>
                  <a:t>Hyperparameters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Tuning</a:t>
                </a:r>
                <a:r>
                  <a:rPr lang="ko-KR" altLang="en-US" dirty="0"/>
                  <a:t>시 중요도</a:t>
                </a:r>
                <a:endParaRPr lang="en-US" altLang="ko-KR" dirty="0"/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ko-KR" dirty="0"/>
                  <a:t>1</a:t>
                </a:r>
                <a:r>
                  <a:rPr lang="ko-KR" altLang="en-US" dirty="0"/>
                  <a:t>순위 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Learning Rate 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KR" dirty="0"/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ko-KR" dirty="0"/>
                  <a:t>2</a:t>
                </a:r>
                <a:r>
                  <a:rPr lang="ko-KR" altLang="en-US" dirty="0"/>
                  <a:t>순위</a:t>
                </a:r>
                <a:endParaRPr lang="en-US" altLang="ko-KR" dirty="0"/>
              </a:p>
              <a:p>
                <a:pPr lvl="2"/>
                <a:r>
                  <a:rPr lang="en-KR" dirty="0"/>
                  <a:t>Momentum turm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b="0" dirty="0"/>
                  <a:t>Number of Hidden Units</a:t>
                </a:r>
              </a:p>
              <a:p>
                <a:pPr lvl="2"/>
                <a:r>
                  <a:rPr lang="en-US" dirty="0"/>
                  <a:t>Size of Mini-batch</a:t>
                </a:r>
                <a:endParaRPr lang="en-US" b="0" dirty="0"/>
              </a:p>
              <a:p>
                <a:pPr lvl="1">
                  <a:buFont typeface="Wingdings" pitchFamily="2" charset="2"/>
                  <a:buChar char="ü"/>
                </a:pPr>
                <a:r>
                  <a:rPr lang="en-US" altLang="ko-KR" dirty="0"/>
                  <a:t>3</a:t>
                </a:r>
                <a:r>
                  <a:rPr lang="ko-KR" altLang="en-US" dirty="0"/>
                  <a:t>순위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KR" dirty="0"/>
                  <a:t> in Adam Optimization </a:t>
                </a:r>
              </a:p>
              <a:p>
                <a:pPr lvl="3"/>
                <a:r>
                  <a:rPr lang="ko-KR" altLang="en-US" dirty="0"/>
                  <a:t>각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0.9,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0.999,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ko-KR" altLang="en-US" dirty="0"/>
                  <a:t>의 기본값에서 거의 수정하지 않음</a:t>
                </a:r>
                <a:r>
                  <a:rPr lang="en-US" altLang="ko-KR" dirty="0"/>
                  <a:t>.</a:t>
                </a:r>
                <a:endParaRPr lang="en-KR" dirty="0"/>
              </a:p>
              <a:p>
                <a:pPr lvl="2"/>
                <a:r>
                  <a:rPr lang="en-KR" dirty="0"/>
                  <a:t>Number of Layers</a:t>
                </a:r>
              </a:p>
              <a:p>
                <a:pPr lvl="2"/>
                <a:r>
                  <a:rPr lang="en-KR" dirty="0"/>
                  <a:t>Learning Rate decay</a:t>
                </a:r>
              </a:p>
              <a:p>
                <a:pPr lvl="1"/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2BD5BF-DE7A-8E9F-86EB-DF832BC937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3" t="-7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CFA5E-CBBC-90AE-9641-546AEDD96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4A84C-64B0-D345-AE0C-2D32B6B72442}" type="datetime4">
              <a:rPr lang="en-US" smtClean="0"/>
              <a:t>August 14,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EA651-EFA0-CCC1-3706-524DBECAC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B3493-F787-4DDD-1C9C-1BBB29CBA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3</a:t>
            </a:fld>
            <a:r>
              <a:rPr lang="en-KR"/>
              <a:t> / </a:t>
            </a:r>
            <a:r>
              <a:rPr lang="en-US" altLang="ko-KR"/>
              <a:t>22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961062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9029-F921-A5DF-F313-25888268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1. Hyperparmeter Tuning - Tuning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2BD5BF-DE7A-8E9F-86EB-DF832BC937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2323"/>
                <a:ext cx="6085114" cy="5174640"/>
              </a:xfrm>
            </p:spPr>
            <p:txBody>
              <a:bodyPr/>
              <a:lstStyle/>
              <a:p>
                <a:r>
                  <a:rPr lang="en-KR" dirty="0"/>
                  <a:t>Hyperparameter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Random values</a:t>
                </a:r>
                <a:r>
                  <a:rPr lang="ko-KR" altLang="en-US" dirty="0"/>
                  <a:t>로 시도하라고 함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어떤 </a:t>
                </a:r>
                <a:r>
                  <a:rPr lang="en-US" altLang="ko-KR" dirty="0"/>
                  <a:t>Hyperparameter 2</a:t>
                </a:r>
                <a:r>
                  <a:rPr lang="ko-KR" altLang="en-US" dirty="0"/>
                  <a:t>개가 </a:t>
                </a:r>
                <a:r>
                  <a:rPr lang="en-US" altLang="ko-KR" dirty="0"/>
                  <a:t>NN</a:t>
                </a:r>
                <a:r>
                  <a:rPr lang="ko-KR" altLang="en-US" dirty="0"/>
                  <a:t>에 존재한다고 가정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만약 그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개가 각각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 dirty="0"/>
                  <a:t> 이라면</a:t>
                </a:r>
                <a:r>
                  <a:rPr lang="en-US" altLang="ko-KR" dirty="0"/>
                  <a:t>?</a:t>
                </a:r>
                <a:endParaRPr lang="en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Grid (</a:t>
                </a:r>
                <a:r>
                  <a:rPr lang="ko-KR" altLang="en-US" dirty="0"/>
                  <a:t>상단</a:t>
                </a:r>
                <a:r>
                  <a:rPr lang="en-US" altLang="ko-KR" dirty="0"/>
                  <a:t>)</a:t>
                </a:r>
              </a:p>
              <a:p>
                <a:pPr lvl="2"/>
                <a:r>
                  <a:rPr lang="en-US" altLang="ko-KR" dirty="0"/>
                  <a:t>Grid</a:t>
                </a:r>
                <a:r>
                  <a:rPr lang="ko-KR" altLang="en-US" dirty="0"/>
                  <a:t> 형식으로 두 </a:t>
                </a:r>
                <a:r>
                  <a:rPr lang="en-US" altLang="ko-KR" dirty="0"/>
                  <a:t>Values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설정함</a:t>
                </a:r>
                <a:r>
                  <a:rPr lang="en-US" altLang="ko-KR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 dirty="0"/>
                  <a:t>의 변화에 따른 </a:t>
                </a:r>
                <a:r>
                  <a:rPr lang="en-US" altLang="ko-KR" dirty="0"/>
                  <a:t>NN</a:t>
                </a:r>
                <a:r>
                  <a:rPr lang="ko-KR" altLang="en-US" dirty="0"/>
                  <a:t>의 성능 향상은 미미할 것임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ko-KR" altLang="en-US" dirty="0"/>
                  <a:t>고로</a:t>
                </a:r>
                <a14:m>
                  <m:oMath xmlns:m="http://schemas.openxmlformats.org/officeDocument/2006/math">
                    <m:r>
                      <a:rPr lang="ko-KR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dirty="0"/>
                  <a:t>의 변화에 따라 </a:t>
                </a:r>
                <a:r>
                  <a:rPr lang="ko-KR" altLang="en-US" dirty="0">
                    <a:highlight>
                      <a:srgbClr val="FFFF00"/>
                    </a:highlight>
                  </a:rPr>
                  <a:t>비슷한 값 </a:t>
                </a:r>
                <a:r>
                  <a:rPr lang="en-US" altLang="ko-KR" dirty="0">
                    <a:highlight>
                      <a:srgbClr val="FFFF00"/>
                    </a:highlight>
                  </a:rPr>
                  <a:t>5</a:t>
                </a:r>
                <a:r>
                  <a:rPr lang="ko-KR" altLang="en-US" dirty="0">
                    <a:highlight>
                      <a:srgbClr val="FFFF00"/>
                    </a:highlight>
                  </a:rPr>
                  <a:t>개</a:t>
                </a:r>
                <a:r>
                  <a:rPr lang="ko-KR" altLang="en-US" dirty="0"/>
                  <a:t>씩 총 </a:t>
                </a:r>
                <a:r>
                  <a:rPr lang="en-US" altLang="ko-KR" dirty="0"/>
                  <a:t>25</a:t>
                </a:r>
                <a:r>
                  <a:rPr lang="ko-KR" altLang="en-US" dirty="0"/>
                  <a:t>개 생성될 것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ko-KR" altLang="en-US" dirty="0"/>
                  <a:t>의미 있는 결과는 </a:t>
                </a:r>
                <a:r>
                  <a:rPr lang="en-US" altLang="ko-KR" dirty="0"/>
                  <a:t>5</a:t>
                </a:r>
                <a:r>
                  <a:rPr lang="ko-KR" altLang="en-US" dirty="0"/>
                  <a:t>가지에 불과함</a:t>
                </a:r>
                <a:r>
                  <a:rPr lang="en-US" altLang="ko-KR" dirty="0"/>
                  <a:t>.</a:t>
                </a:r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r>
                  <a:rPr lang="en-US" altLang="ko-KR" dirty="0"/>
                  <a:t>Random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하단</a:t>
                </a:r>
                <a:r>
                  <a:rPr lang="en-US" altLang="ko-KR" dirty="0"/>
                  <a:t>)</a:t>
                </a:r>
              </a:p>
              <a:p>
                <a:pPr lvl="2"/>
                <a:r>
                  <a:rPr lang="en-US" altLang="ko-KR" dirty="0"/>
                  <a:t>Random values</a:t>
                </a:r>
                <a:r>
                  <a:rPr lang="ko-KR" altLang="en-US" dirty="0"/>
                  <a:t>로 각각 설정함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이번에도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 dirty="0"/>
                  <a:t>의 변화에 따른 </a:t>
                </a:r>
                <a:r>
                  <a:rPr lang="en-US" altLang="ko-KR" dirty="0"/>
                  <a:t>NN</a:t>
                </a:r>
                <a:r>
                  <a:rPr lang="ko-KR" altLang="en-US" dirty="0"/>
                  <a:t>의 성능 향상은 미미할 것임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ko-KR" altLang="en-US" dirty="0"/>
                  <a:t>모든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dirty="0"/>
                  <a:t>가 같지 않았다면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값에 따라 </a:t>
                </a:r>
                <a:r>
                  <a:rPr lang="en-US" altLang="ko-KR" dirty="0">
                    <a:highlight>
                      <a:srgbClr val="FFFF00"/>
                    </a:highlight>
                  </a:rPr>
                  <a:t>25</a:t>
                </a:r>
                <a:r>
                  <a:rPr lang="ko-KR" altLang="en-US" dirty="0">
                    <a:highlight>
                      <a:srgbClr val="FFFF00"/>
                    </a:highlight>
                  </a:rPr>
                  <a:t>개</a:t>
                </a:r>
                <a:r>
                  <a:rPr lang="ko-KR" altLang="en-US" dirty="0"/>
                  <a:t> 생성될 것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ko-KR" altLang="en-US" dirty="0"/>
                  <a:t>의미 있는 결과는 무려 </a:t>
                </a:r>
                <a:r>
                  <a:rPr lang="en-US" altLang="ko-KR" dirty="0"/>
                  <a:t>25</a:t>
                </a:r>
                <a:r>
                  <a:rPr lang="ko-KR" altLang="en-US" dirty="0"/>
                  <a:t>가지나 나올 수 있음</a:t>
                </a:r>
                <a:r>
                  <a:rPr lang="en-US" altLang="ko-KR" dirty="0"/>
                  <a:t>.</a:t>
                </a:r>
              </a:p>
              <a:p>
                <a:pPr lvl="2"/>
                <a:endParaRPr lang="en-US" altLang="ko-KR" dirty="0"/>
              </a:p>
              <a:p>
                <a:pPr lvl="1"/>
                <a:r>
                  <a:rPr lang="ko-KR" altLang="en-US" dirty="0"/>
                  <a:t>그래서 </a:t>
                </a:r>
                <a:r>
                  <a:rPr lang="en-US" altLang="ko-KR" dirty="0"/>
                  <a:t>Hyperparameters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Random values</a:t>
                </a:r>
                <a:r>
                  <a:rPr lang="ko-KR" altLang="en-US" dirty="0"/>
                  <a:t>로 설정하고 찾아보는 것이 좋음</a:t>
                </a:r>
                <a:r>
                  <a:rPr lang="en-US" altLang="ko-KR" dirty="0"/>
                  <a:t>.</a:t>
                </a:r>
                <a:endParaRPr lang="en-KR" dirty="0"/>
              </a:p>
              <a:p>
                <a:pPr lvl="1"/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2BD5BF-DE7A-8E9F-86EB-DF832BC937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2323"/>
                <a:ext cx="6085114" cy="5174640"/>
              </a:xfrm>
              <a:blipFill>
                <a:blip r:embed="rId2"/>
                <a:stretch>
                  <a:fillRect l="-625" t="-7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CFA5E-CBBC-90AE-9641-546AEDD96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6530-587A-4746-BC7E-9C62B6AFCD18}" type="datetime4">
              <a:rPr lang="en-US" smtClean="0"/>
              <a:t>August 14,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EA651-EFA0-CCC1-3706-524DBECAC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983C66-EAE9-7D89-6352-562DE73F2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1002323"/>
            <a:ext cx="2451100" cy="2368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A67BE6-30A2-BE31-33E3-F4DBEEFC5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640" y="3810306"/>
            <a:ext cx="2794796" cy="2366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AF170-E0BB-023C-D296-33C66A706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4</a:t>
            </a:fld>
            <a:r>
              <a:rPr lang="en-KR"/>
              <a:t> / </a:t>
            </a:r>
            <a:r>
              <a:rPr lang="en-US" altLang="ko-KR"/>
              <a:t>22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18206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9029-F921-A5DF-F313-25888268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sz="2000" dirty="0"/>
              <a:t>1. Hyperparmeter Tuning - Tuning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BD5BF-DE7A-8E9F-86EB-DF832BC93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만약 위의 방식으로 </a:t>
            </a:r>
            <a:r>
              <a:rPr lang="en-US" altLang="ko-KR" dirty="0"/>
              <a:t>Tuning</a:t>
            </a:r>
            <a:r>
              <a:rPr lang="ko-KR" altLang="en-US" dirty="0"/>
              <a:t>을 시도하던 중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>
                <a:highlight>
                  <a:srgbClr val="FFFF00"/>
                </a:highlight>
              </a:rPr>
              <a:t>노란</a:t>
            </a:r>
            <a:r>
              <a:rPr lang="ko-KR" altLang="en-US" dirty="0"/>
              <a:t> 위치의 지점에서 아주 좋은 값이 나왔다면</a:t>
            </a:r>
            <a:r>
              <a:rPr lang="en-US" altLang="ko-KR" dirty="0"/>
              <a:t>?</a:t>
            </a:r>
          </a:p>
          <a:p>
            <a:endParaRPr lang="en-US" dirty="0"/>
          </a:p>
          <a:p>
            <a:r>
              <a:rPr lang="ko-KR" altLang="en-US" dirty="0"/>
              <a:t>그 주변 영역에서만 더 촘촘하게 탐색해보면 더 좋은 값을 찾을 수도 있음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이는 전체 영역을 탐색하지 않아도 되기에 효율적이기도 함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CFA5E-CBBC-90AE-9641-546AEDD96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46698-9BBC-5B45-AE28-F840DAE46149}" type="datetime4">
              <a:rPr lang="en-US" smtClean="0"/>
              <a:t>August 14,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EA651-EFA0-CCC1-3706-524DBECAC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3123D7-9CB7-D3C1-8C1C-0D4D3F61A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254" y="2971090"/>
            <a:ext cx="4710546" cy="3205873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FC9FFE0-152A-C9D9-C7D5-561E20A7D5E9}"/>
                  </a:ext>
                </a:extLst>
              </p14:cNvPr>
              <p14:cNvContentPartPr/>
              <p14:nvPr/>
            </p14:nvContentPartPr>
            <p14:xfrm>
              <a:off x="9936851" y="4743369"/>
              <a:ext cx="398520" cy="278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FC9FFE0-152A-C9D9-C7D5-561E20A7D5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01211" y="4671729"/>
                <a:ext cx="470160" cy="4222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A03D3-7052-B54B-9E6E-5EC9B1BDC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5</a:t>
            </a:fld>
            <a:r>
              <a:rPr lang="en-KR"/>
              <a:t> / </a:t>
            </a:r>
            <a:r>
              <a:rPr lang="en-US" altLang="ko-KR"/>
              <a:t>22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964770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9029-F921-A5DF-F313-25888268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sz="2000" dirty="0"/>
              <a:t>1. Hyperparmeter Tuning - Using an Appropriate Scale to pick 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2BD5BF-DE7A-8E9F-86EB-DF832BC937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002323"/>
                <a:ext cx="7011391" cy="5174640"/>
              </a:xfrm>
            </p:spPr>
            <p:txBody>
              <a:bodyPr/>
              <a:lstStyle/>
              <a:p>
                <a:r>
                  <a:rPr lang="ko-KR" altLang="en-US" dirty="0"/>
                  <a:t>먼저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Unit </a:t>
                </a:r>
                <a:r>
                  <a:rPr lang="ko-KR" altLang="en-US" dirty="0"/>
                  <a:t>수나 </a:t>
                </a:r>
                <a:r>
                  <a:rPr lang="en-US" altLang="ko-KR" dirty="0"/>
                  <a:t>Layers</a:t>
                </a:r>
                <a:r>
                  <a:rPr lang="ko-KR" altLang="en-US" dirty="0"/>
                  <a:t> 수는 정수임</a:t>
                </a:r>
                <a:r>
                  <a:rPr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=50, 60, …, 100, …</m:t>
                    </m:r>
                  </m:oMath>
                </a14:m>
                <a:endParaRPr lang="en-US" b="0" dirty="0"/>
              </a:p>
              <a:p>
                <a:pPr lvl="1"/>
                <a:r>
                  <a:rPr lang="en-KR" dirty="0"/>
                  <a:t>L : 2 ~ 4</a:t>
                </a:r>
              </a:p>
              <a:p>
                <a:pPr lvl="1"/>
                <a:r>
                  <a:rPr lang="ko-KR" altLang="en-US" dirty="0"/>
                  <a:t>위와 같이 일반적인 정수들은 </a:t>
                </a:r>
                <a:r>
                  <a:rPr lang="en-US" altLang="ko-KR" dirty="0"/>
                  <a:t>Linear scale</a:t>
                </a:r>
                <a:r>
                  <a:rPr lang="ko-KR" altLang="en-US" dirty="0"/>
                  <a:t>로 </a:t>
                </a:r>
                <a:r>
                  <a:rPr lang="en-US" altLang="ko-KR" dirty="0"/>
                  <a:t>Tuning</a:t>
                </a:r>
                <a:r>
                  <a:rPr lang="ko-KR" altLang="en-US" dirty="0"/>
                  <a:t>해도 됨</a:t>
                </a:r>
                <a:r>
                  <a:rPr lang="en-US" altLang="ko-KR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ko-KR" altLang="en-US" dirty="0"/>
                  <a:t>다만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dirty="0"/>
                  <a:t>와 같은 </a:t>
                </a:r>
                <a:r>
                  <a:rPr lang="en-US" altLang="ko-KR" dirty="0"/>
                  <a:t>Hyperparameter</a:t>
                </a:r>
                <a:r>
                  <a:rPr lang="ko-KR" altLang="en-US" dirty="0"/>
                  <a:t> 들은 </a:t>
                </a:r>
                <a:r>
                  <a:rPr lang="en-US" altLang="ko-KR" dirty="0"/>
                  <a:t>[0,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1]</a:t>
                </a:r>
                <a:r>
                  <a:rPr lang="ko-KR" altLang="en-US" dirty="0"/>
                  <a:t>의 범위를 가짐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0.01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-&gt; 0.02</a:t>
                </a:r>
                <a:r>
                  <a:rPr lang="ko-KR" altLang="en-US" dirty="0"/>
                  <a:t> 는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배 늘어난 것임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0.90 -&gt; 0.89</a:t>
                </a:r>
                <a:r>
                  <a:rPr lang="ko-KR" altLang="en-US" dirty="0"/>
                  <a:t> 는 약 </a:t>
                </a:r>
                <a:r>
                  <a:rPr lang="en-US" altLang="ko-KR" dirty="0"/>
                  <a:t>1%</a:t>
                </a:r>
                <a:r>
                  <a:rPr lang="ko-KR" altLang="en-US" dirty="0"/>
                  <a:t> 감소한 것임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0.01</a:t>
                </a:r>
                <a:r>
                  <a:rPr lang="ko-KR" altLang="en-US" dirty="0"/>
                  <a:t>차이지만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는 현재 값에 따라 </a:t>
                </a:r>
                <a:r>
                  <a:rPr lang="en-US" altLang="ko-KR" dirty="0"/>
                  <a:t>Model</a:t>
                </a:r>
                <a:r>
                  <a:rPr lang="ko-KR" altLang="en-US" dirty="0"/>
                  <a:t>에 야기하는 변화량이 큼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ko-KR" altLang="en-US" dirty="0"/>
                  <a:t>그렇기에 이런</a:t>
                </a:r>
                <a:r>
                  <a:rPr lang="en-US" altLang="ko-KR" dirty="0"/>
                  <a:t> Hyperparameter</a:t>
                </a:r>
                <a:r>
                  <a:rPr lang="ko-KR" altLang="en-US" dirty="0"/>
                  <a:t> 들은 </a:t>
                </a:r>
                <a:r>
                  <a:rPr lang="en-US" altLang="ko-KR" dirty="0"/>
                  <a:t>log scale</a:t>
                </a:r>
                <a:r>
                  <a:rPr lang="ko-KR" altLang="en-US" dirty="0"/>
                  <a:t>을 사용 하는 것이 좋음</a:t>
                </a:r>
                <a:r>
                  <a:rPr lang="en-US" altLang="ko-KR" dirty="0"/>
                  <a:t>.</a:t>
                </a:r>
              </a:p>
              <a:p>
                <a:pPr lvl="2"/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2BD5BF-DE7A-8E9F-86EB-DF832BC937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002323"/>
                <a:ext cx="7011391" cy="5174640"/>
              </a:xfrm>
              <a:blipFill>
                <a:blip r:embed="rId2"/>
                <a:stretch>
                  <a:fillRect l="-361" t="-7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CFA5E-CBBC-90AE-9641-546AEDD96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1F3B-3C6E-B040-8C94-830492D4CA2D}" type="datetime4">
              <a:rPr lang="en-US" smtClean="0"/>
              <a:t>August 14,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EA651-EFA0-CCC1-3706-524DBECAC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9D319-9D82-97FB-C672-D14AECBC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110" y="3830187"/>
            <a:ext cx="5259779" cy="23467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0AFB2-7985-02F6-8DA0-F3B2C3527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6</a:t>
            </a:fld>
            <a:r>
              <a:rPr lang="en-KR"/>
              <a:t> / </a:t>
            </a:r>
            <a:r>
              <a:rPr lang="en-US" altLang="ko-KR"/>
              <a:t>22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52230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9029-F921-A5DF-F313-25888268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sz="2000" dirty="0"/>
              <a:t>1. Hyperparmeter Tuning - Using an Appropriate Scale to pick 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2BD5BF-DE7A-8E9F-86EB-DF832BC937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002323"/>
                <a:ext cx="7011391" cy="5174640"/>
              </a:xfrm>
            </p:spPr>
            <p:txBody>
              <a:bodyPr/>
              <a:lstStyle/>
              <a:p>
                <a:r>
                  <a:rPr lang="ko-KR" altLang="en-US" dirty="0"/>
                  <a:t>그럼 코드 상에서 어떻게 </a:t>
                </a:r>
                <a:r>
                  <a:rPr lang="en-US" altLang="ko-KR" dirty="0"/>
                  <a:t>log scale</a:t>
                </a:r>
                <a:r>
                  <a:rPr lang="ko-KR" altLang="en-US" dirty="0"/>
                  <a:t>로 </a:t>
                </a:r>
                <a:r>
                  <a:rPr lang="en-US" altLang="ko-KR" dirty="0"/>
                  <a:t>random value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생성할 것인가</a:t>
                </a:r>
                <a:r>
                  <a:rPr lang="en-US" altLang="ko-KR" dirty="0"/>
                  <a:t>?</a:t>
                </a:r>
              </a:p>
              <a:p>
                <a:pPr lvl="1"/>
                <a:r>
                  <a:rPr lang="en-US" altLang="ko-KR" b="0" dirty="0"/>
                  <a:t>Learning Rate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dirty="0"/>
                  <a:t> :</a:t>
                </a:r>
              </a:p>
              <a:p>
                <a:pPr lvl="2"/>
                <a:r>
                  <a:rPr lang="ko-KR" altLang="en-US" dirty="0"/>
                  <a:t>예를 들어 </a:t>
                </a:r>
                <a:r>
                  <a:rPr lang="en-US" altLang="ko-KR" dirty="0"/>
                  <a:t>[0.0001,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1]</a:t>
                </a:r>
                <a:r>
                  <a:rPr lang="ko-KR" altLang="en-US" dirty="0"/>
                  <a:t> 범위로 설정하려 함</a:t>
                </a:r>
                <a:r>
                  <a:rPr lang="en-US" altLang="ko-KR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= np.random.rand() * -4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dirty="0"/>
                  <a:t>은 </a:t>
                </a:r>
                <a:r>
                  <a:rPr lang="en-US" altLang="ko-KR" dirty="0"/>
                  <a:t>[-4,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0]</a:t>
                </a:r>
                <a:r>
                  <a:rPr lang="ko-KR" altLang="en-US" dirty="0"/>
                  <a:t> 사이의 </a:t>
                </a:r>
                <a:r>
                  <a:rPr lang="en-US" altLang="ko-KR" dirty="0"/>
                  <a:t>uniform distribution</a:t>
                </a:r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altLang="ko-KR" dirty="0">
                  <a:solidFill>
                    <a:srgbClr val="00B050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ko-KR" altLang="en-US" b="0" dirty="0"/>
                  <a:t> 등으로 생성 가능함</a:t>
                </a:r>
                <a:r>
                  <a:rPr lang="en-US" altLang="ko-KR" b="0" dirty="0"/>
                  <a:t>.</a:t>
                </a:r>
              </a:p>
              <a:p>
                <a:pPr lvl="3"/>
                <a:r>
                  <a:rPr lang="ko-KR" altLang="en-US" dirty="0"/>
                  <a:t>각 </a:t>
                </a:r>
                <a:r>
                  <a:rPr lang="en-US" altLang="ko-KR" dirty="0"/>
                  <a:t>0.0001,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0.1,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이 됨</a:t>
                </a:r>
                <a:r>
                  <a:rPr lang="en-US" altLang="ko-KR" dirty="0"/>
                  <a:t>.</a:t>
                </a:r>
                <a:endParaRPr lang="en-US" altLang="ko-KR" b="0" dirty="0"/>
              </a:p>
              <a:p>
                <a:pPr lvl="3"/>
                <a:endParaRPr lang="en-US" altLang="ko-KR" dirty="0"/>
              </a:p>
              <a:p>
                <a:pPr lvl="1"/>
                <a:r>
                  <a:rPr lang="en-US" altLang="ko-KR" b="0" dirty="0"/>
                  <a:t>Parameter of Exponentially weighted averages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/>
                  <a:t> : </a:t>
                </a:r>
              </a:p>
              <a:p>
                <a:pPr lvl="2"/>
                <a:r>
                  <a:rPr lang="ko-KR" altLang="en-US" dirty="0"/>
                  <a:t>예를 들어 </a:t>
                </a:r>
                <a:r>
                  <a:rPr lang="en-US" altLang="ko-KR" dirty="0"/>
                  <a:t>[0.9,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0.999]</a:t>
                </a:r>
                <a:r>
                  <a:rPr lang="ko-KR" altLang="en-US" dirty="0"/>
                  <a:t> 범위로 설정하려 함</a:t>
                </a:r>
                <a:r>
                  <a:rPr lang="en-US" altLang="ko-KR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= </a:t>
                </a:r>
                <a:r>
                  <a:rPr lang="en-US" altLang="ko-KR" dirty="0"/>
                  <a:t>(</a:t>
                </a:r>
                <a:r>
                  <a:rPr lang="en-US" dirty="0"/>
                  <a:t>np.random.rand() * -</a:t>
                </a:r>
                <a:r>
                  <a:rPr lang="en-US" altLang="ko-KR" dirty="0"/>
                  <a:t>2)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-1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dirty="0"/>
                  <a:t>은 </a:t>
                </a:r>
                <a:r>
                  <a:rPr lang="en-US" altLang="ko-KR" dirty="0"/>
                  <a:t>[-2,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0]</a:t>
                </a:r>
                <a:r>
                  <a:rPr lang="ko-KR" altLang="en-US" dirty="0"/>
                  <a:t> 사이의 </a:t>
                </a:r>
                <a:r>
                  <a:rPr lang="en-US" altLang="ko-KR" dirty="0"/>
                  <a:t>uniform distribution</a:t>
                </a:r>
                <a:r>
                  <a:rPr lang="ko-KR" altLang="en-US" dirty="0"/>
                  <a:t>이며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이를 </a:t>
                </a:r>
                <a:r>
                  <a:rPr lang="en-US" altLang="ko-KR" dirty="0"/>
                  <a:t>-1</a:t>
                </a:r>
                <a:r>
                  <a:rPr lang="ko-KR" altLang="en-US" dirty="0"/>
                  <a:t>해서 </a:t>
                </a:r>
                <a:r>
                  <a:rPr lang="en-US" altLang="ko-KR" dirty="0"/>
                  <a:t>[-3,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-1]</a:t>
                </a:r>
                <a:r>
                  <a:rPr lang="ko-KR" altLang="en-US" dirty="0"/>
                  <a:t>이 됨</a:t>
                </a:r>
                <a:r>
                  <a:rPr lang="en-US" altLang="ko-KR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altLang="ko-KR" b="0" dirty="0"/>
              </a:p>
              <a:p>
                <a:pPr lvl="3"/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ko-KR" altLang="en-US" dirty="0"/>
                  <a:t> 등으로 생성 가능함</a:t>
                </a:r>
                <a:r>
                  <a:rPr lang="en-US" altLang="ko-KR" dirty="0"/>
                  <a:t>.</a:t>
                </a:r>
              </a:p>
              <a:p>
                <a:pPr lvl="3"/>
                <a:r>
                  <a:rPr lang="ko-KR" altLang="en-US" dirty="0"/>
                  <a:t>각각 </a:t>
                </a:r>
                <a:r>
                  <a:rPr lang="en-US" altLang="ko-KR" dirty="0"/>
                  <a:t>0.999,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0.99,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0.9</a:t>
                </a:r>
                <a:r>
                  <a:rPr lang="ko-KR" altLang="en-US" dirty="0"/>
                  <a:t>에 해당함</a:t>
                </a:r>
                <a:r>
                  <a:rPr lang="en-US" altLang="ko-KR" dirty="0"/>
                  <a:t>.</a:t>
                </a:r>
              </a:p>
              <a:p>
                <a:pPr lvl="3"/>
                <a:r>
                  <a:rPr lang="ko-KR" altLang="en-US" dirty="0"/>
                  <a:t>각각 최근 </a:t>
                </a:r>
                <a:r>
                  <a:rPr lang="en-US" altLang="ko-KR" dirty="0"/>
                  <a:t>1000</a:t>
                </a:r>
                <a:r>
                  <a:rPr lang="ko-KR" altLang="en-US" dirty="0"/>
                  <a:t>개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100</a:t>
                </a:r>
                <a:r>
                  <a:rPr lang="ko-KR" altLang="en-US" dirty="0"/>
                  <a:t>개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10</a:t>
                </a:r>
                <a:r>
                  <a:rPr lang="ko-KR" altLang="en-US" dirty="0"/>
                  <a:t>개 값의 평균을 구하는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가 됨</a:t>
                </a:r>
                <a:r>
                  <a:rPr lang="en-US" altLang="ko-KR" dirty="0"/>
                  <a:t>.</a:t>
                </a:r>
                <a:endParaRPr lang="en-US" dirty="0"/>
              </a:p>
              <a:p>
                <a:pPr lvl="3"/>
                <a:endParaRPr lang="en-US" dirty="0"/>
              </a:p>
              <a:p>
                <a:pPr lvl="2"/>
                <a:endParaRPr lang="en-US" altLang="ko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2BD5BF-DE7A-8E9F-86EB-DF832BC937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002323"/>
                <a:ext cx="7011391" cy="5174640"/>
              </a:xfrm>
              <a:blipFill>
                <a:blip r:embed="rId2"/>
                <a:stretch>
                  <a:fillRect l="-361" t="-7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CFA5E-CBBC-90AE-9641-546AEDD96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39C2-45B8-C343-944C-FD11A4C09C0A}" type="datetime4">
              <a:rPr lang="en-US" smtClean="0"/>
              <a:t>August 14,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EA651-EFA0-CCC1-3706-524DBECAC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6DB5D-D5E6-DC99-6C31-5935C6154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7</a:t>
            </a:fld>
            <a:r>
              <a:rPr lang="en-KR"/>
              <a:t> / </a:t>
            </a:r>
            <a:r>
              <a:rPr lang="en-US" altLang="ko-KR"/>
              <a:t>22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870316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9029-F921-A5DF-F313-25888268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1. Hyperparmeter Tuning - Hyperparameters Tuning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BD5BF-DE7A-8E9F-86EB-DF832BC93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Babysitting one model</a:t>
            </a:r>
          </a:p>
          <a:p>
            <a:pPr lvl="1"/>
            <a:r>
              <a:rPr lang="ko-KR" altLang="en-US" dirty="0"/>
              <a:t>판다는 한 번에 새끼 한 </a:t>
            </a:r>
            <a:r>
              <a:rPr lang="ko-KR" altLang="en-US" dirty="0" err="1"/>
              <a:t>마리씩</a:t>
            </a:r>
            <a:r>
              <a:rPr lang="ko-KR" altLang="en-US" dirty="0"/>
              <a:t> 정성 들여 키움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하나의 </a:t>
            </a:r>
            <a:r>
              <a:rPr lang="en-US" altLang="ko-KR" dirty="0"/>
              <a:t>model</a:t>
            </a:r>
            <a:r>
              <a:rPr lang="ko-KR" altLang="en-US" dirty="0"/>
              <a:t>을 계속 학습시켜가면서 </a:t>
            </a:r>
            <a:r>
              <a:rPr lang="en-US" altLang="ko-KR" dirty="0"/>
              <a:t>learning</a:t>
            </a:r>
            <a:r>
              <a:rPr lang="ko-KR" altLang="en-US" dirty="0"/>
              <a:t> </a:t>
            </a:r>
            <a:r>
              <a:rPr lang="en-US" altLang="ko-KR" dirty="0"/>
              <a:t>rate</a:t>
            </a:r>
            <a:r>
              <a:rPr lang="ko-KR" altLang="en-US" dirty="0"/>
              <a:t>가 큰 것 같을 때엔 조금 줄여서 다시 학습시켜보는 등 지속적인 </a:t>
            </a:r>
            <a:r>
              <a:rPr lang="en-US" altLang="ko-KR" dirty="0"/>
              <a:t>Tuning</a:t>
            </a:r>
            <a:r>
              <a:rPr lang="ko-KR" altLang="en-US" dirty="0"/>
              <a:t>이 요구됨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컴퓨팅 자원이 적을 때에 효과적임</a:t>
            </a:r>
            <a:r>
              <a:rPr lang="en-US" altLang="ko-KR" dirty="0"/>
              <a:t>.</a:t>
            </a:r>
          </a:p>
          <a:p>
            <a:pPr lvl="1"/>
            <a:endParaRPr lang="en-KR" dirty="0"/>
          </a:p>
          <a:p>
            <a:r>
              <a:rPr lang="en-US" dirty="0"/>
              <a:t>T</a:t>
            </a:r>
            <a:r>
              <a:rPr lang="en-KR" dirty="0"/>
              <a:t>raining many models in parallel</a:t>
            </a:r>
          </a:p>
          <a:p>
            <a:pPr lvl="1"/>
            <a:r>
              <a:rPr lang="ko-KR" altLang="en-US" dirty="0"/>
              <a:t>반대로 한 번에 여러 </a:t>
            </a:r>
            <a:r>
              <a:rPr lang="en-KR" dirty="0"/>
              <a:t>Hyperparameters</a:t>
            </a:r>
            <a:r>
              <a:rPr lang="ko-KR" altLang="en-US" dirty="0" err="1"/>
              <a:t>를</a:t>
            </a:r>
            <a:r>
              <a:rPr lang="ko-KR" altLang="en-US" dirty="0"/>
              <a:t> 적절히 다른 값들로 설정해두고</a:t>
            </a:r>
            <a:r>
              <a:rPr lang="en-US" altLang="ko-KR" dirty="0"/>
              <a:t>,</a:t>
            </a:r>
            <a:r>
              <a:rPr lang="ko-KR" altLang="en-US" dirty="0"/>
              <a:t> 병렬적으로 모두 학습시켜 봄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컴퓨팅 자원이 풍부할 때에 개발 시간을 단축할 수 있음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그저 모두 돌려보고 가장 </a:t>
            </a:r>
            <a:r>
              <a:rPr lang="en-US" altLang="ko-KR" dirty="0"/>
              <a:t>loss</a:t>
            </a:r>
            <a:r>
              <a:rPr lang="ko-KR" altLang="en-US" dirty="0"/>
              <a:t>가 작은 </a:t>
            </a:r>
            <a:r>
              <a:rPr lang="en-US" altLang="ko-KR" dirty="0"/>
              <a:t>model</a:t>
            </a:r>
            <a:r>
              <a:rPr lang="ko-KR" altLang="en-US" dirty="0"/>
              <a:t>을 고르면 되기 때문임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CFA5E-CBBC-90AE-9641-546AEDD96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EF506-11B5-7D4A-AFE1-353E7FED4901}" type="datetime4">
              <a:rPr lang="en-US" smtClean="0"/>
              <a:t>August 14,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EA651-EFA0-CCC1-3706-524DBECAC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C510-DAA3-93B7-5FD8-F6752C591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430" y="3146961"/>
            <a:ext cx="5139370" cy="30300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D6258-A5B8-9E7F-3B1B-5CF24CD8D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8</a:t>
            </a:fld>
            <a:r>
              <a:rPr lang="en-KR"/>
              <a:t> / </a:t>
            </a:r>
            <a:r>
              <a:rPr lang="en-US" altLang="ko-KR"/>
              <a:t>22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87944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9029-F921-A5DF-F313-25888268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2. Batch Normalization - Why does Batch Norm 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CFA5E-CBBC-90AE-9641-546AEDD96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4C406-8F1E-824F-A361-20FBB2F93097}" type="datetime4">
              <a:rPr lang="en-US" smtClean="0"/>
              <a:t>August 14,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EA651-EFA0-CCC1-3706-524DBECAC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D136D1-B7CE-4784-4548-ADAF78C4C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0357"/>
          <a:stretch/>
        </p:blipFill>
        <p:spPr>
          <a:xfrm>
            <a:off x="6694065" y="1059798"/>
            <a:ext cx="2202084" cy="26201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B3076F-7766-F4F7-F51D-2729D3055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24" r="9797"/>
          <a:stretch/>
        </p:blipFill>
        <p:spPr>
          <a:xfrm>
            <a:off x="9052355" y="1059798"/>
            <a:ext cx="2365174" cy="262018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B2D4EB0-59ED-EEE1-1F47-C4FB2D729C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002323"/>
                <a:ext cx="5855865" cy="51746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/>
                  <a:t>이전엔</a:t>
                </a:r>
                <a:r>
                  <a:rPr lang="en-US" altLang="ko-KR" sz="1400" dirty="0"/>
                  <a:t>,</a:t>
                </a:r>
                <a:r>
                  <a:rPr lang="ko-KR" altLang="en-US" sz="1400" dirty="0"/>
                  <a:t> </a:t>
                </a:r>
                <a:r>
                  <a:rPr lang="en-KR" sz="1400" dirty="0"/>
                  <a:t>input</a:t>
                </a:r>
                <a:r>
                  <a:rPr lang="ko-KR" altLang="en-US" sz="1400" dirty="0"/>
                  <a:t>에 대해 </a:t>
                </a:r>
                <a:r>
                  <a:rPr lang="en-US" altLang="ko-KR" sz="1400" dirty="0"/>
                  <a:t>normalization</a:t>
                </a:r>
                <a:r>
                  <a:rPr lang="ko-KR" altLang="en-US" sz="1400" dirty="0"/>
                  <a:t>을 </a:t>
                </a:r>
                <a:r>
                  <a:rPr lang="ko-KR" altLang="en-US" sz="1400" dirty="0" err="1"/>
                  <a:t>했었음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ko-KR" altLang="en-US" sz="1200" dirty="0"/>
                  <a:t>우리는 </a:t>
                </a:r>
                <a:r>
                  <a:rPr lang="en-US" altLang="ko-KR" sz="1200" dirty="0"/>
                  <a:t>input</a:t>
                </a:r>
                <a:r>
                  <a:rPr lang="ko-KR" altLang="en-US" sz="1200" dirty="0"/>
                  <a:t>이 </a:t>
                </a:r>
                <a:r>
                  <a:rPr lang="en-US" altLang="ko-KR" sz="1200" dirty="0"/>
                  <a:t>normalized</a:t>
                </a:r>
                <a:r>
                  <a:rPr lang="ko-KR" altLang="en-US" sz="1200" dirty="0"/>
                  <a:t>되었을 때에 </a:t>
                </a:r>
                <a:r>
                  <a:rPr lang="en-US" altLang="ko-KR" sz="1200" dirty="0"/>
                  <a:t>model</a:t>
                </a:r>
                <a:r>
                  <a:rPr lang="ko-KR" altLang="en-US" sz="1200" dirty="0"/>
                  <a:t>의 학습이 원활하다는 것을 알고 있음</a:t>
                </a:r>
                <a:r>
                  <a:rPr lang="en-US" altLang="ko-KR" sz="1200" dirty="0"/>
                  <a:t>.</a:t>
                </a:r>
              </a:p>
              <a:p>
                <a:pPr lvl="1"/>
                <a:endParaRPr lang="en-US" altLang="ko-KR" sz="1200" dirty="0"/>
              </a:p>
              <a:p>
                <a:r>
                  <a:rPr lang="en-US" sz="1400" dirty="0"/>
                  <a:t>Batch</a:t>
                </a:r>
                <a:r>
                  <a:rPr lang="ko-KR" altLang="en-US" sz="1400" dirty="0"/>
                  <a:t>는 한 번에 학습시키는 </a:t>
                </a:r>
                <a:r>
                  <a:rPr lang="en-US" altLang="ko-KR" sz="1400" dirty="0"/>
                  <a:t>training example</a:t>
                </a:r>
                <a:r>
                  <a:rPr lang="ko-KR" altLang="en-US" sz="1400" dirty="0"/>
                  <a:t>들의 한 단위임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ko-KR" altLang="en-US" sz="1200" dirty="0"/>
                  <a:t>이 </a:t>
                </a:r>
                <a:r>
                  <a:rPr lang="en-US" altLang="ko-KR" sz="1200" dirty="0"/>
                  <a:t>mini-batch</a:t>
                </a:r>
                <a:r>
                  <a:rPr lang="ko-KR" altLang="en-US" sz="1200" dirty="0"/>
                  <a:t>들을 서로 </a:t>
                </a:r>
                <a:r>
                  <a:rPr lang="en-US" altLang="ko-KR" sz="1200" dirty="0"/>
                  <a:t>normalization</a:t>
                </a:r>
                <a:r>
                  <a:rPr lang="ko-KR" altLang="en-US" sz="1200" dirty="0"/>
                  <a:t> 할 것임</a:t>
                </a:r>
                <a:r>
                  <a:rPr lang="en-US" altLang="ko-KR" sz="1200" dirty="0"/>
                  <a:t>.</a:t>
                </a:r>
              </a:p>
              <a:p>
                <a:pPr lvl="1"/>
                <a:endParaRPr lang="en-US" sz="1200" dirty="0"/>
              </a:p>
              <a:p>
                <a:r>
                  <a:rPr lang="ko-KR" altLang="en-US" sz="1400" dirty="0"/>
                  <a:t>왜 </a:t>
                </a:r>
                <a:r>
                  <a:rPr lang="en-US" altLang="ko-KR" sz="1400" dirty="0"/>
                  <a:t>mini-batch</a:t>
                </a:r>
                <a:r>
                  <a:rPr lang="ko-KR" altLang="en-US" sz="1400" dirty="0"/>
                  <a:t>들을 </a:t>
                </a:r>
                <a:r>
                  <a:rPr lang="en-US" altLang="ko-KR" sz="1400" dirty="0"/>
                  <a:t>normalization</a:t>
                </a:r>
                <a:r>
                  <a:rPr lang="ko-KR" altLang="en-US" sz="1400" dirty="0"/>
                  <a:t> 해야 하는가</a:t>
                </a:r>
                <a:r>
                  <a:rPr lang="en-US" altLang="ko-KR" sz="1400" dirty="0"/>
                  <a:t>?</a:t>
                </a:r>
              </a:p>
              <a:p>
                <a:pPr lvl="1"/>
                <a:r>
                  <a:rPr lang="ko-KR" altLang="en-US" sz="1200" dirty="0"/>
                  <a:t>어떤 분포 </a:t>
                </a:r>
                <a:r>
                  <a:rPr lang="en-US" altLang="ko-KR" sz="1200" dirty="0"/>
                  <a:t>X</a:t>
                </a:r>
                <a:r>
                  <a:rPr lang="ko-KR" altLang="en-US" sz="1200" dirty="0"/>
                  <a:t>에 대해</a:t>
                </a:r>
                <a:r>
                  <a:rPr lang="en-US" altLang="ko-KR" sz="1200" dirty="0"/>
                  <a:t>,</a:t>
                </a:r>
                <a:r>
                  <a:rPr lang="ko-KR" altLang="en-US" sz="1200" dirty="0"/>
                  <a:t> </a:t>
                </a:r>
                <a:endParaRPr lang="en-US" altLang="ko-KR" sz="1200" dirty="0"/>
              </a:p>
              <a:p>
                <a:pPr lvl="2"/>
                <a:r>
                  <a:rPr lang="en-US" altLang="ko-KR" sz="1000" dirty="0"/>
                  <a:t>X</a:t>
                </a:r>
                <a:r>
                  <a:rPr lang="ko-KR" altLang="en-US" sz="1000" dirty="0"/>
                  <a:t>의 평균과 분산이 </a:t>
                </a:r>
                <a:endParaRPr lang="en-US" altLang="ko-KR" sz="1000" dirty="0"/>
              </a:p>
              <a:p>
                <a:pPr lvl="2"/>
                <a:r>
                  <a:rPr lang="en-US" altLang="ko-KR" sz="1000" dirty="0"/>
                  <a:t>X</a:t>
                </a:r>
                <a:r>
                  <a:rPr lang="ko-KR" altLang="en-US" sz="1000" dirty="0"/>
                  <a:t>의 부분집합의 평균과 분산과 항상 같다고 보긴 어려울 것임</a:t>
                </a:r>
                <a:r>
                  <a:rPr lang="en-US" altLang="ko-KR" sz="1000" dirty="0"/>
                  <a:t>.</a:t>
                </a:r>
              </a:p>
              <a:p>
                <a:pPr lvl="1"/>
                <a:r>
                  <a:rPr lang="en-US" sz="1200" dirty="0"/>
                  <a:t>Entire </a:t>
                </a:r>
                <a:r>
                  <a:rPr lang="en-US" altLang="ko-KR" sz="1200" dirty="0"/>
                  <a:t>training set</a:t>
                </a:r>
                <a:r>
                  <a:rPr lang="ko-KR" altLang="en-US" sz="1200" dirty="0"/>
                  <a:t>의 </a:t>
                </a:r>
                <a:r>
                  <a:rPr lang="en-US" altLang="ko-KR" sz="1200" dirty="0"/>
                  <a:t>mean =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1200" dirty="0"/>
              </a:p>
              <a:p>
                <a:pPr lvl="1"/>
                <a:r>
                  <a:rPr lang="en-US" sz="1200" dirty="0"/>
                  <a:t>Entire </a:t>
                </a:r>
                <a:r>
                  <a:rPr lang="en-US" altLang="ko-KR" sz="1200" dirty="0"/>
                  <a:t>training set</a:t>
                </a:r>
                <a:r>
                  <a:rPr lang="ko-KR" altLang="en-US" sz="1200" dirty="0"/>
                  <a:t>의</a:t>
                </a:r>
                <a:r>
                  <a:rPr lang="en-US" altLang="ko-KR" sz="1200" dirty="0"/>
                  <a:t> variance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200" dirty="0"/>
              </a:p>
              <a:p>
                <a:pPr lvl="1"/>
                <a:r>
                  <a:rPr lang="en-US" sz="1200" dirty="0"/>
                  <a:t>Mini-batch</a:t>
                </a:r>
                <a:r>
                  <a:rPr lang="ko-KR" altLang="en-US" sz="1200" dirty="0"/>
                  <a:t>의 </a:t>
                </a:r>
                <a:r>
                  <a:rPr lang="en-US" altLang="ko-KR" sz="1200" dirty="0"/>
                  <a:t>mean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sz="1200" dirty="0"/>
              </a:p>
              <a:p>
                <a:pPr lvl="1"/>
                <a:r>
                  <a:rPr lang="en-US" sz="1200" dirty="0"/>
                  <a:t>Mini-batch</a:t>
                </a:r>
                <a:r>
                  <a:rPr lang="ko-KR" altLang="en-US" sz="1200" dirty="0"/>
                  <a:t>의 </a:t>
                </a:r>
                <a:r>
                  <a:rPr lang="en-US" altLang="ko-KR" sz="1200" dirty="0"/>
                  <a:t>variance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sSup>
                          <m:sSup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begChr m:val="{"/>
                                <m:endChr m:val="]"/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sup>
                    </m:sSup>
                  </m:oMath>
                </a14:m>
                <a:endParaRPr lang="en-US" altLang="ko-KR" sz="1200" dirty="0"/>
              </a:p>
              <a:p>
                <a:pPr lvl="1"/>
                <a:endParaRPr lang="en-US" altLang="ko-KR" sz="1200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ko-KR" altLang="en-US" sz="1200" dirty="0"/>
                  <a:t>보</a:t>
                </a:r>
                <a14:m>
                  <m:oMath xmlns:m="http://schemas.openxmlformats.org/officeDocument/2006/math">
                    <m:r>
                      <a:rPr lang="ko-KR" altLang="en-US" sz="1200" b="0" i="0" smtClean="0">
                        <a:latin typeface="Cambria Math" panose="02040503050406030204" pitchFamily="18" charset="0"/>
                      </a:rPr>
                      <m:t>통</m:t>
                    </m:r>
                    <m:r>
                      <a:rPr lang="ko-KR" alt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sz="12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ko-KR" sz="1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altLang="ko-KR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ko-KR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sSup>
                          <m:sSupPr>
                            <m:ctrlPr>
                              <a:rPr lang="en-US" altLang="ko-KR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begChr m:val="{"/>
                                <m:endChr m:val="]"/>
                                <m:ctrlPr>
                                  <a:rPr lang="en-US" altLang="ko-KR" sz="1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sup>
                    </m:sSup>
                  </m:oMath>
                </a14:m>
                <a:r>
                  <a:rPr lang="ko-KR" altLang="en-US" sz="1200" dirty="0"/>
                  <a:t> 일 것이다</a:t>
                </a:r>
                <a:r>
                  <a:rPr lang="en-US" altLang="ko-KR" sz="1200" dirty="0"/>
                  <a:t>.</a:t>
                </a:r>
                <a:endParaRPr lang="en-US" sz="1200" dirty="0"/>
              </a:p>
              <a:p>
                <a:pPr lvl="1"/>
                <a:r>
                  <a:rPr lang="ko-KR" altLang="en-US" sz="1200" dirty="0"/>
                  <a:t>이는 </a:t>
                </a:r>
                <a:r>
                  <a:rPr lang="en-US" altLang="ko-KR" sz="1200" dirty="0"/>
                  <a:t>mini-batch</a:t>
                </a:r>
                <a:r>
                  <a:rPr lang="ko-KR" altLang="en-US" sz="1200" dirty="0"/>
                  <a:t>마다 평균과 분산이 각각 다를 수 있음을 뜻함</a:t>
                </a:r>
                <a:r>
                  <a:rPr lang="en-US" altLang="ko-KR" sz="1200" dirty="0"/>
                  <a:t>.</a:t>
                </a:r>
              </a:p>
              <a:p>
                <a:pPr lvl="1"/>
                <a:r>
                  <a:rPr lang="en-US" sz="1200" b="1" dirty="0"/>
                  <a:t>Mini-batch</a:t>
                </a:r>
                <a:r>
                  <a:rPr lang="ko-KR" altLang="en-US" sz="1200" b="1" dirty="0"/>
                  <a:t>들의 평균과 분산이</a:t>
                </a:r>
                <a:r>
                  <a:rPr lang="en-US" altLang="ko-KR" sz="1200" b="1" dirty="0"/>
                  <a:t>,</a:t>
                </a:r>
                <a:r>
                  <a:rPr lang="ko-KR" altLang="en-US" sz="1200" b="1" dirty="0"/>
                  <a:t> 일정 값이 되도록 하면 학습에 유리할 것임</a:t>
                </a:r>
                <a:r>
                  <a:rPr lang="en-US" altLang="ko-KR" sz="1200" b="1" dirty="0"/>
                  <a:t>.</a:t>
                </a:r>
                <a:endParaRPr lang="en-KR" sz="1000" b="1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B2D4EB0-59ED-EEE1-1F47-C4FB2D729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002323"/>
                <a:ext cx="5855865" cy="5174640"/>
              </a:xfrm>
              <a:prstGeom prst="rect">
                <a:avLst/>
              </a:prstGeom>
              <a:blipFill>
                <a:blip r:embed="rId3"/>
                <a:stretch>
                  <a:fillRect l="-216" t="-7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5CE8AB9-9A9C-E261-EEAE-CD6A501D6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159" y="3928719"/>
            <a:ext cx="1178479" cy="5592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3B4E3-EC57-6B8E-609A-9F40A622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9</a:t>
            </a:fld>
            <a:r>
              <a:rPr lang="en-KR"/>
              <a:t> / </a:t>
            </a:r>
            <a:r>
              <a:rPr lang="en-US" altLang="ko-KR"/>
              <a:t>22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4256032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8031</TotalTime>
  <Words>2154</Words>
  <Application>Microsoft Macintosh PowerPoint</Application>
  <PresentationFormat>Widescreen</PresentationFormat>
  <Paragraphs>290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Malgun Gothic</vt:lpstr>
      <vt:lpstr>Arial</vt:lpstr>
      <vt:lpstr>Calibri</vt:lpstr>
      <vt:lpstr>Cambria Math</vt:lpstr>
      <vt:lpstr>Wingdings</vt:lpstr>
      <vt:lpstr>Custom Design</vt:lpstr>
      <vt:lpstr>Improving Deep Neural Networks: Hyperparameter Tuning, Batch Normalization and Programming Frameworks  (Andrew Ng)  &lt;Week 3 Summary&gt;</vt:lpstr>
      <vt:lpstr>목차</vt:lpstr>
      <vt:lpstr>1. Hyperparmeter Tuning - Tuning Process</vt:lpstr>
      <vt:lpstr>1. Hyperparmeter Tuning - Tuning Process</vt:lpstr>
      <vt:lpstr>1. Hyperparmeter Tuning - Tuning Process</vt:lpstr>
      <vt:lpstr>1. Hyperparmeter Tuning - Using an Appropriate Scale to pick Hyperparameters</vt:lpstr>
      <vt:lpstr>1. Hyperparmeter Tuning - Using an Appropriate Scale to pick Hyperparameters</vt:lpstr>
      <vt:lpstr>1. Hyperparmeter Tuning - Hyperparameters Tuning in Practice</vt:lpstr>
      <vt:lpstr>2. Batch Normalization - Why does Batch Norm work?</vt:lpstr>
      <vt:lpstr>2. Batch Normalization - Normalizing Activations in a Network</vt:lpstr>
      <vt:lpstr>2. Batch Normalization - Normalizing Activations in a Network</vt:lpstr>
      <vt:lpstr>2. Batch Normalization - Fitting Batch Norm into a Neural Network</vt:lpstr>
      <vt:lpstr>2. Batch Normalization - Fitting Batch Norm into a Neural Network</vt:lpstr>
      <vt:lpstr>2. Batch Normalization - Fitting Batch Norm into a Neural Network</vt:lpstr>
      <vt:lpstr>2. Batch Normalization - Batch Norm at Test Time</vt:lpstr>
      <vt:lpstr>3. Multi-class Classification - Softmax Regression</vt:lpstr>
      <vt:lpstr>3. Multi-class Classification - Softmax Regression</vt:lpstr>
      <vt:lpstr>3. Multi-class Classification - Softmax Regression</vt:lpstr>
      <vt:lpstr>3. Multi-class Classification - Training a Softmax Classifier</vt:lpstr>
      <vt:lpstr>3. Multi-class Classification - Training a Softmax Classifier</vt:lpstr>
      <vt:lpstr>4. Introduction to Programming Frameworks – DL Frameworks</vt:lpstr>
      <vt:lpstr>4. Introduction to Programming Frameworks – TensorFlow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- Neural Networks and Deep Learning Week 2</dc:title>
  <dc:creator>이지호</dc:creator>
  <cp:lastModifiedBy>이지호</cp:lastModifiedBy>
  <cp:revision>499</cp:revision>
  <dcterms:created xsi:type="dcterms:W3CDTF">2023-06-22T01:53:31Z</dcterms:created>
  <dcterms:modified xsi:type="dcterms:W3CDTF">2023-08-14T08:01:27Z</dcterms:modified>
</cp:coreProperties>
</file>